
<file path=[Content_Types].xml><?xml version="1.0" encoding="utf-8"?>
<Types xmlns="http://schemas.openxmlformats.org/package/2006/content-types">
  <Default Extension="png" ContentType="image/png"/>
  <Default Extension="mov" ContentType="video/unknown"/>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1"/>
  </p:notesMasterIdLst>
  <p:handoutMasterIdLst>
    <p:handoutMasterId r:id="rId52"/>
  </p:handoutMasterIdLst>
  <p:sldIdLst>
    <p:sldId id="259" r:id="rId3"/>
    <p:sldId id="286" r:id="rId4"/>
    <p:sldId id="288" r:id="rId5"/>
    <p:sldId id="289" r:id="rId6"/>
    <p:sldId id="285" r:id="rId7"/>
    <p:sldId id="284" r:id="rId8"/>
    <p:sldId id="292" r:id="rId9"/>
    <p:sldId id="291" r:id="rId10"/>
    <p:sldId id="258" r:id="rId11"/>
    <p:sldId id="262" r:id="rId12"/>
    <p:sldId id="325" r:id="rId13"/>
    <p:sldId id="326" r:id="rId14"/>
    <p:sldId id="327" r:id="rId15"/>
    <p:sldId id="293" r:id="rId16"/>
    <p:sldId id="296" r:id="rId17"/>
    <p:sldId id="298" r:id="rId18"/>
    <p:sldId id="299" r:id="rId19"/>
    <p:sldId id="300" r:id="rId20"/>
    <p:sldId id="301" r:id="rId21"/>
    <p:sldId id="311" r:id="rId22"/>
    <p:sldId id="264" r:id="rId23"/>
    <p:sldId id="305" r:id="rId24"/>
    <p:sldId id="318" r:id="rId25"/>
    <p:sldId id="317" r:id="rId26"/>
    <p:sldId id="319" r:id="rId27"/>
    <p:sldId id="321" r:id="rId28"/>
    <p:sldId id="322" r:id="rId29"/>
    <p:sldId id="323" r:id="rId30"/>
    <p:sldId id="328" r:id="rId31"/>
    <p:sldId id="331" r:id="rId32"/>
    <p:sldId id="332" r:id="rId33"/>
    <p:sldId id="315" r:id="rId34"/>
    <p:sldId id="278" r:id="rId35"/>
    <p:sldId id="279" r:id="rId36"/>
    <p:sldId id="280" r:id="rId37"/>
    <p:sldId id="281" r:id="rId38"/>
    <p:sldId id="282" r:id="rId39"/>
    <p:sldId id="277" r:id="rId40"/>
    <p:sldId id="316" r:id="rId41"/>
    <p:sldId id="314" r:id="rId42"/>
    <p:sldId id="268" r:id="rId43"/>
    <p:sldId id="269" r:id="rId44"/>
    <p:sldId id="275" r:id="rId45"/>
    <p:sldId id="271" r:id="rId46"/>
    <p:sldId id="329" r:id="rId47"/>
    <p:sldId id="330" r:id="rId48"/>
    <p:sldId id="333" r:id="rId49"/>
    <p:sldId id="334"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43A"/>
    <a:srgbClr val="FF17D2"/>
    <a:srgbClr val="FF87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08" autoAdjust="0"/>
  </p:normalViewPr>
  <p:slideViewPr>
    <p:cSldViewPr>
      <p:cViewPr>
        <p:scale>
          <a:sx n="86" d="100"/>
          <a:sy n="86" d="100"/>
        </p:scale>
        <p:origin x="-1494" y="-54"/>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8B58B2FA-A8D1-5949-A92E-7F903306C417}" type="datetimeFigureOut">
              <a:rPr lang="en-US"/>
              <a:pPr>
                <a:defRPr/>
              </a:pPr>
              <a:t>7/6/2015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1616A988-405A-BC40-BFAF-055860BB8BA0}" type="slidenum">
              <a:rPr lang="en-US"/>
              <a:pPr>
                <a:defRPr/>
              </a:pPr>
              <a:t>‹#›</a:t>
            </a:fld>
            <a:endParaRPr lang="en-US"/>
          </a:p>
        </p:txBody>
      </p:sp>
    </p:spTree>
    <p:extLst>
      <p:ext uri="{BB962C8B-B14F-4D97-AF65-F5344CB8AC3E}">
        <p14:creationId xmlns:p14="http://schemas.microsoft.com/office/powerpoint/2010/main" val="2579627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04441ACD-D958-8C42-8698-CBE27338AC7B}" type="datetimeFigureOut">
              <a:rPr lang="en-US"/>
              <a:pPr>
                <a:defRPr/>
              </a:pPr>
              <a:t>7/6/2015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262D0936-DC79-A046-AE34-6C4000DDB43F}" type="slidenum">
              <a:rPr lang="en-US"/>
              <a:pPr>
                <a:defRPr/>
              </a:pPr>
              <a:t>‹#›</a:t>
            </a:fld>
            <a:endParaRPr lang="en-US"/>
          </a:p>
        </p:txBody>
      </p:sp>
    </p:spTree>
    <p:extLst>
      <p:ext uri="{BB962C8B-B14F-4D97-AF65-F5344CB8AC3E}">
        <p14:creationId xmlns:p14="http://schemas.microsoft.com/office/powerpoint/2010/main" val="18450094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en.wikipedia.org/wiki/Hadroniz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en.wikipedia.org/wiki/Jet_(particle_physic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en.wikipedia.org/wiki/Gauge_boson" TargetMode="External"/><Relationship Id="rId3" Type="http://schemas.openxmlformats.org/officeDocument/2006/relationships/hyperlink" Target="http://en.wikipedia.org/wiki/Help:IPA_for_English" TargetMode="External"/><Relationship Id="rId7" Type="http://schemas.openxmlformats.org/officeDocument/2006/relationships/hyperlink" Target="http://en.wikipedia.org/wiki/Elementary_particl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en.wikipedia.org/wiki/Glue" TargetMode="External"/><Relationship Id="rId5" Type="http://schemas.openxmlformats.org/officeDocument/2006/relationships/hyperlink" Target="http://en.wikipedia.org/wiki/English_language" TargetMode="External"/><Relationship Id="rId10" Type="http://schemas.openxmlformats.org/officeDocument/2006/relationships/hyperlink" Target="http://en.wikipedia.org/wiki/Quark" TargetMode="External"/><Relationship Id="rId4" Type="http://schemas.openxmlformats.org/officeDocument/2006/relationships/hyperlink" Target="http://en.wikipedia.org/wiki/Help:IPA_for_English#Key" TargetMode="External"/><Relationship Id="rId9" Type="http://schemas.openxmlformats.org/officeDocument/2006/relationships/hyperlink" Target="http://en.wikipedia.org/wiki/Strong_forc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Quar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I am going to be presenting some evidence of a new state a matter, Quark Gluon Plasma which has been created in particle colliders, one being  the </a:t>
            </a:r>
            <a:r>
              <a:rPr lang="en-US" sz="1200" kern="1200" dirty="0" err="1" smtClean="0">
                <a:solidFill>
                  <a:schemeClr val="tx1"/>
                </a:solidFill>
                <a:effectLst/>
                <a:latin typeface="+mn-lt"/>
                <a:ea typeface="ＭＳ Ｐゴシック" charset="0"/>
                <a:cs typeface="ＭＳ Ｐゴシック" charset="0"/>
              </a:rPr>
              <a:t>Relatvistic</a:t>
            </a:r>
            <a:r>
              <a:rPr lang="en-US" sz="1200" kern="1200" dirty="0" smtClean="0">
                <a:solidFill>
                  <a:schemeClr val="tx1"/>
                </a:solidFill>
                <a:effectLst/>
                <a:latin typeface="+mn-lt"/>
                <a:ea typeface="ＭＳ Ｐゴシック" charset="0"/>
                <a:cs typeface="ＭＳ Ｐゴシック" charset="0"/>
              </a:rPr>
              <a:t> Heavy Ion Collider at Brookhaven National Lab.</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1</a:t>
            </a:fld>
            <a:endParaRPr lang="en-US"/>
          </a:p>
        </p:txBody>
      </p:sp>
    </p:spTree>
    <p:extLst>
      <p:ext uri="{BB962C8B-B14F-4D97-AF65-F5344CB8AC3E}">
        <p14:creationId xmlns:p14="http://schemas.microsoft.com/office/powerpoint/2010/main" val="2788390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In the early universe, quark gluon plasma has been theorized to exist 10 microseconds after the big bag which quickly cooled forming nuclear matter.  We can recreate this quark gluon plasma in particle accelerators, but how?</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10</a:t>
            </a:fld>
            <a:endParaRPr lang="en-US"/>
          </a:p>
        </p:txBody>
      </p:sp>
    </p:spTree>
    <p:extLst>
      <p:ext uri="{BB962C8B-B14F-4D97-AF65-F5344CB8AC3E}">
        <p14:creationId xmlns:p14="http://schemas.microsoft.com/office/powerpoint/2010/main" val="129539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Well at the Relativistic Heavy Ion Collider at Brookhaven National Lab, gold ions are stripped of all of their electrons, and accelerated to about the speed of light then collided.  First gold ions are released from the tandem van de </a:t>
            </a:r>
            <a:r>
              <a:rPr lang="en-US" sz="1200" kern="1200" dirty="0" err="1" smtClean="0">
                <a:solidFill>
                  <a:schemeClr val="tx1"/>
                </a:solidFill>
                <a:effectLst/>
                <a:latin typeface="+mn-lt"/>
                <a:ea typeface="ＭＳ Ｐゴシック" charset="0"/>
                <a:cs typeface="ＭＳ Ｐゴシック" charset="0"/>
              </a:rPr>
              <a:t>graff</a:t>
            </a:r>
            <a:r>
              <a:rPr lang="en-US" sz="1200" kern="1200" dirty="0" smtClean="0">
                <a:solidFill>
                  <a:schemeClr val="tx1"/>
                </a:solidFill>
                <a:effectLst/>
                <a:latin typeface="+mn-lt"/>
                <a:ea typeface="ＭＳ Ｐゴシック" charset="0"/>
                <a:cs typeface="ＭＳ Ｐゴシック" charset="0"/>
              </a:rPr>
              <a:t>.  Using magnets, the gold ions travel to the booster, where they are whirled around and then released into the alternate gradient synchrotron, or AGS.  The bunches of gold ions, or beams, are then released into the Relativistic Heavy Ion Collider.  The beams are releases in two different pipes running parallel to one another,  one containing clockwise bunches, and the other counterclockwise.  These beam pipes only intersect at the points of the detectors where the collision is desired.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77C3CA27-A7D0-CB48-8535-AF6ED6C47E32}"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Well at the Relativistic Heavy Ion Collider at Brookhaven National Lab, gold ions are stripped of all of their electrons, and accelerated to about the speed of light then collided.  First gold ions are released from the tandem van de </a:t>
            </a:r>
            <a:r>
              <a:rPr lang="en-US" sz="1200" kern="1200" dirty="0" err="1" smtClean="0">
                <a:solidFill>
                  <a:schemeClr val="tx1"/>
                </a:solidFill>
                <a:effectLst/>
                <a:latin typeface="+mn-lt"/>
                <a:ea typeface="ＭＳ Ｐゴシック" charset="0"/>
                <a:cs typeface="ＭＳ Ｐゴシック" charset="0"/>
              </a:rPr>
              <a:t>graff</a:t>
            </a:r>
            <a:r>
              <a:rPr lang="en-US" sz="1200" kern="1200" dirty="0" smtClean="0">
                <a:solidFill>
                  <a:schemeClr val="tx1"/>
                </a:solidFill>
                <a:effectLst/>
                <a:latin typeface="+mn-lt"/>
                <a:ea typeface="ＭＳ Ｐゴシック" charset="0"/>
                <a:cs typeface="ＭＳ Ｐゴシック" charset="0"/>
              </a:rPr>
              <a:t>.  Using magnets, the gold ions travel to the booster, where they are whirled around and then released into the alternate gradient synchrotron, or AGS.  The bunches of gold ions, or beams, are then released into the Relativistic Heavy Ion Collider.  The beams are releases in two different pipes running parallel to one another,  one containing clockwise bunches, and the other counterclockwise.  These beam pipes only intersect at the points of the detectors where the collision is desired. </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C6325DF8-5EEE-FB4A-8BE8-D335B88E4C2E}"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Well at the Relativistic Heavy Ion Collider at Brookhaven National Lab, gold ions are stripped of all of their electrons, and accelerated to about the speed of light then collided.  First gold ions are released from the tandem van de </a:t>
            </a:r>
            <a:r>
              <a:rPr lang="en-US" sz="1200" kern="1200" dirty="0" err="1" smtClean="0">
                <a:solidFill>
                  <a:schemeClr val="tx1"/>
                </a:solidFill>
                <a:effectLst/>
                <a:latin typeface="+mn-lt"/>
                <a:ea typeface="ＭＳ Ｐゴシック" charset="0"/>
                <a:cs typeface="ＭＳ Ｐゴシック" charset="0"/>
              </a:rPr>
              <a:t>graff</a:t>
            </a:r>
            <a:r>
              <a:rPr lang="en-US" sz="1200" kern="1200" dirty="0" smtClean="0">
                <a:solidFill>
                  <a:schemeClr val="tx1"/>
                </a:solidFill>
                <a:effectLst/>
                <a:latin typeface="+mn-lt"/>
                <a:ea typeface="ＭＳ Ｐゴシック" charset="0"/>
                <a:cs typeface="ＭＳ Ｐゴシック" charset="0"/>
              </a:rPr>
              <a:t>.  Using magnets, the gold ions travel to the booster, where they are whirled around and then released into the alternate gradient synchrotron, or AGS.  The bunches of gold ions, or beams, are then released into the Relativistic Heavy Ion Collider.  The beams are releases in two different pipes running parallel to one another,  one containing clockwise bunches, and the other counterclockwise.  These beam pipes only intersect at the points of the detectors where the collision is desired.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669F652F-B3A0-F044-AC20-C2DCE2BA9DAE}"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I have created a schematic to help in the understanding of the collision process.  First gold ions are accelerated to 99.995% the speed of light.  When the ions collide, the collision is of such high energy that the hadrons loose their confinement, creating QGP.  This </a:t>
            </a:r>
            <a:r>
              <a:rPr lang="en-US" sz="1200" kern="1200" dirty="0" err="1" smtClean="0">
                <a:solidFill>
                  <a:schemeClr val="tx1"/>
                </a:solidFill>
                <a:effectLst/>
                <a:latin typeface="+mn-lt"/>
                <a:ea typeface="ＭＳ Ｐゴシック" charset="0"/>
                <a:cs typeface="ＭＳ Ｐゴシック" charset="0"/>
              </a:rPr>
              <a:t>deconfinement</a:t>
            </a:r>
            <a:r>
              <a:rPr lang="en-US" sz="1200" kern="1200" dirty="0" smtClean="0">
                <a:solidFill>
                  <a:schemeClr val="tx1"/>
                </a:solidFill>
                <a:effectLst/>
                <a:latin typeface="+mn-lt"/>
                <a:ea typeface="ＭＳ Ｐゴシック" charset="0"/>
                <a:cs typeface="ＭＳ Ｐゴシック" charset="0"/>
              </a:rPr>
              <a:t> is quickly followed by the re-confinement of hadrons, which quickly shoot out towards the detector.</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We are all familiar the different states of matter: solid, liquid, and gas.  Gas that is super heated can turn into plasma.  Scientist have theorized about a new state of matter called Quark Gluon Plasma.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2</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However, hadrons such as protons and neutrons are not the only particle created in this collision.  Photons, electrons, and other particles such as </a:t>
            </a:r>
            <a:r>
              <a:rPr lang="en-US" sz="1200" kern="1200" dirty="0" err="1" smtClean="0">
                <a:solidFill>
                  <a:schemeClr val="tx1"/>
                </a:solidFill>
                <a:effectLst/>
                <a:latin typeface="+mn-lt"/>
                <a:ea typeface="ＭＳ Ｐゴシック" charset="0"/>
                <a:cs typeface="ＭＳ Ｐゴシック" charset="0"/>
              </a:rPr>
              <a:t>muons</a:t>
            </a:r>
            <a:r>
              <a:rPr lang="en-US" sz="1200" kern="1200" dirty="0" smtClean="0">
                <a:solidFill>
                  <a:schemeClr val="tx1"/>
                </a:solidFill>
                <a:effectLst/>
                <a:latin typeface="+mn-lt"/>
                <a:ea typeface="ＭＳ Ｐゴシック" charset="0"/>
                <a:cs typeface="ＭＳ Ｐゴシック" charset="0"/>
              </a:rPr>
              <a:t> are also observed.  At such high energy, these particles are considered to be ionizing radiation. We cannot directly detect the QGP, but we can detect the ionizing radiation that is a result of the collision. </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Gas ionization is one way of detecting high</a:t>
            </a:r>
            <a:r>
              <a:rPr lang="en-US" sz="1200" kern="1200" baseline="0" dirty="0" smtClean="0">
                <a:solidFill>
                  <a:schemeClr val="tx1"/>
                </a:solidFill>
                <a:effectLst/>
                <a:latin typeface="+mn-lt"/>
                <a:ea typeface="ＭＳ Ｐゴシック" charset="0"/>
                <a:cs typeface="ＭＳ Ｐゴシック" charset="0"/>
              </a:rPr>
              <a:t> energy particles</a:t>
            </a:r>
            <a:r>
              <a:rPr lang="en-US" sz="1200" kern="1200" dirty="0" smtClean="0">
                <a:solidFill>
                  <a:schemeClr val="tx1"/>
                </a:solidFill>
                <a:effectLst/>
                <a:latin typeface="+mn-lt"/>
                <a:ea typeface="ＭＳ Ｐゴシック" charset="0"/>
                <a:cs typeface="ＭＳ Ｐゴシック" charset="0"/>
              </a:rPr>
              <a:t>. First you have your collision from which ionizing radiation comes off.  Here I have shown the ionizing radiation as a proton or neutron, but lets just called it a proton to be simple.   The proton then goes through a detector filled with Argon gas.  The proton first knocks off an electron from the argon in the detector.  The electron that has been knocked off then knocks off an electron from another argon atom causing another electron to be freed.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So what you get from this ionization of gas where electrons begin to knock of other electrons from the argon gas is an electron cascade.  So you have your particle go through the detector, causing an ionization event.  Your electron, which is in electric field, is attracted to the positive plate, in this case an anode, and as it rushes towards the plate, it knocks off another electron.  This causes an electron cascade inside of the detector.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One example of this the Time Projection Chamber which is at the heart of STAR, one of the detectors at RHIC.  The TPC has been pulled out in this picture.  The TPC is a detector that uses gas ionization in order to track the high energy particles that pass through due to the collision.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The </a:t>
            </a:r>
            <a:r>
              <a:rPr lang="en-US" dirty="0">
                <a:latin typeface="Calibri" charset="0"/>
              </a:rPr>
              <a:t>charged particle travels through a </a:t>
            </a:r>
            <a:r>
              <a:rPr lang="en-US" sz="1200" kern="1200" dirty="0" smtClean="0">
                <a:solidFill>
                  <a:schemeClr val="tx1"/>
                </a:solidFill>
                <a:effectLst/>
                <a:latin typeface="+mn-lt"/>
                <a:ea typeface="ＭＳ Ｐゴシック" charset="0"/>
                <a:cs typeface="ＭＳ Ｐゴシック" charset="0"/>
              </a:rPr>
              <a:t>The STAR TPC is shown schematically in Fig. 1. It sits in a large </a:t>
            </a:r>
            <a:r>
              <a:rPr lang="en-US" sz="1200" kern="1200" dirty="0" err="1" smtClean="0">
                <a:solidFill>
                  <a:schemeClr val="tx1"/>
                </a:solidFill>
                <a:effectLst/>
                <a:latin typeface="+mn-lt"/>
                <a:ea typeface="ＭＳ Ｐゴシック" charset="0"/>
                <a:cs typeface="ＭＳ Ｐゴシック" charset="0"/>
              </a:rPr>
              <a:t>solenoidal</a:t>
            </a:r>
            <a:r>
              <a:rPr lang="en-US" sz="1200" kern="1200" dirty="0" smtClean="0">
                <a:solidFill>
                  <a:schemeClr val="tx1"/>
                </a:solidFill>
                <a:effectLst/>
                <a:latin typeface="+mn-lt"/>
                <a:ea typeface="ＭＳ Ｐゴシック" charset="0"/>
                <a:cs typeface="ＭＳ Ｐゴシック" charset="0"/>
              </a:rPr>
              <a:t> magnet that operates at 0.5 T[6]. The TPC is 4.2 m long and 4 m in diameter. It is an empty volume of gas in a well defined, uniform, electric field of ≈ 135 V/cm. The paths of primary ionizing particles passing through the gas volume are reconstructed with high precision from the released secondary electrons which drift to the readout end caps at the ends of the chamber. The uniform electric field which is required to drift the electrons is defined by a thin conductive Central Membrane (CM) at the center of the TPC, concentric field-cage cylinders and the readout end caps. Electric field uniformity is critical since track reconstruction precision is sub-millimeter and electron drift paths are up to 2.1 meters. </a:t>
            </a:r>
            <a:endParaRPr lang="en-US" dirty="0" smtClean="0"/>
          </a:p>
          <a:p>
            <a:r>
              <a:rPr lang="en-US" dirty="0" smtClean="0">
                <a:latin typeface="Calibri" charset="0"/>
              </a:rPr>
              <a:t>faster </a:t>
            </a:r>
            <a:r>
              <a:rPr lang="en-US" dirty="0">
                <a:latin typeface="Calibri" charset="0"/>
              </a:rPr>
              <a:t>than the speed of light in that medium producing </a:t>
            </a:r>
            <a:r>
              <a:rPr lang="en-US" dirty="0" err="1">
                <a:latin typeface="Calibri" charset="0"/>
              </a:rPr>
              <a:t>electromagentic</a:t>
            </a:r>
            <a:r>
              <a:rPr lang="en-US" dirty="0">
                <a:latin typeface="Calibri" charset="0"/>
              </a:rPr>
              <a:t> radiation. </a:t>
            </a: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The Time Projection chamber is an argon gas filled detector that has been quenched with methane.  It is located within a magnetic field. A particle passes through the detector, causing a electron avalanche.  The electrons are then detected by the Readout end caps.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This is an example of what a </a:t>
            </a:r>
            <a:r>
              <a:rPr lang="en-US" sz="1200" kern="1200" dirty="0" err="1" smtClean="0">
                <a:solidFill>
                  <a:schemeClr val="tx1"/>
                </a:solidFill>
                <a:effectLst/>
                <a:latin typeface="+mn-lt"/>
                <a:ea typeface="ＭＳ Ｐゴシック" charset="0"/>
                <a:cs typeface="ＭＳ Ｐゴシック" charset="0"/>
              </a:rPr>
              <a:t>collsion</a:t>
            </a:r>
            <a:r>
              <a:rPr lang="en-US" sz="1200" kern="1200" dirty="0" smtClean="0">
                <a:solidFill>
                  <a:schemeClr val="tx1"/>
                </a:solidFill>
                <a:effectLst/>
                <a:latin typeface="+mn-lt"/>
                <a:ea typeface="ＭＳ Ｐゴシック" charset="0"/>
                <a:cs typeface="ＭＳ Ｐゴシック" charset="0"/>
              </a:rPr>
              <a:t> would look like that occurred inside of the detector.  Notice that some of the tracks are straight and some are curved.  This curvature is caused by charged particles in a magnetic field.  A proton would have a curved path due to its positive charge, while a neutron would have a straight path because it is neutral.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For simplification, I am showing you a collision of two protons.  Notice that the particles path are primarily in two directions.  These are called jets.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After the </a:t>
            </a:r>
            <a:r>
              <a:rPr lang="en-US" sz="1200" kern="1200" dirty="0" err="1" smtClean="0">
                <a:solidFill>
                  <a:schemeClr val="tx1"/>
                </a:solidFill>
                <a:latin typeface="+mn-lt"/>
                <a:ea typeface="ＭＳ Ｐゴシック" charset="0"/>
                <a:cs typeface="ＭＳ Ｐゴシック" charset="0"/>
              </a:rPr>
              <a:t>parton</a:t>
            </a:r>
            <a:r>
              <a:rPr lang="en-US" sz="1200" kern="1200" dirty="0" smtClean="0">
                <a:solidFill>
                  <a:schemeClr val="tx1"/>
                </a:solidFill>
                <a:latin typeface="+mn-lt"/>
                <a:ea typeface="ＭＳ Ｐゴシック" charset="0"/>
                <a:cs typeface="ＭＳ Ｐゴシック" charset="0"/>
              </a:rPr>
              <a:t> gets knocked out of the nucleon, it </a:t>
            </a:r>
            <a:r>
              <a:rPr lang="en-US" sz="1200" u="sng" kern="1200" dirty="0" smtClean="0">
                <a:solidFill>
                  <a:schemeClr val="tx1"/>
                </a:solidFill>
                <a:latin typeface="+mn-lt"/>
                <a:ea typeface="ＭＳ Ｐゴシック" charset="0"/>
                <a:cs typeface="ＭＳ Ｐゴシック" charset="0"/>
                <a:hlinkClick r:id="rId3"/>
              </a:rPr>
              <a:t>hadronizes – it breaks up into several mesons and baryons.  These are actually what we observe in our detector.  For each parton, we have a cone of hadrons called a </a:t>
            </a:r>
            <a:r>
              <a:rPr lang="en-US" sz="1200" u="sng" kern="1200" dirty="0" smtClean="0">
                <a:solidFill>
                  <a:schemeClr val="tx1"/>
                </a:solidFill>
                <a:latin typeface="+mn-lt"/>
                <a:ea typeface="ＭＳ Ｐゴシック" charset="0"/>
                <a:cs typeface="ＭＳ Ｐゴシック" charset="0"/>
                <a:hlinkClick r:id="rId4"/>
              </a:rPr>
              <a:t>jet. </a:t>
            </a:r>
            <a:endParaRPr lang="en-US" sz="1200" u="sng" kern="1200" dirty="0" smtClean="0">
              <a:solidFill>
                <a:schemeClr val="tx1"/>
              </a:solidFill>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sng" kern="1200" dirty="0" smtClean="0">
              <a:solidFill>
                <a:schemeClr val="tx1"/>
              </a:solidFill>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http://</a:t>
            </a:r>
            <a:r>
              <a:rPr lang="en-US" dirty="0" err="1" smtClean="0">
                <a:latin typeface="Calibri" charset="0"/>
              </a:rPr>
              <a:t>www.quantumdiaries.org</a:t>
            </a:r>
            <a:r>
              <a:rPr lang="en-US" dirty="0" smtClean="0">
                <a:latin typeface="Calibri" charset="0"/>
              </a:rPr>
              <a:t>/2010/12/13/jet-quenching/</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One form of evidence of Quark gluon plasma is an asymmetry in jet production. Imagine the green plane in the data as a sheet of paper.  If you were to roll this plane into a circle, you could image the jets coming out of the paper.  The amount the jets protrude from the paper represents the energy of the jet.   The image on the left shows no evidence of quark gluon plasma because it is symmetrical, where the image on the right shows evidence of QGP due to the asymmetry of the jets.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Let’s talk about viscosity.   Viscosity is the resistance of a liquid to flow.  The beaker on the left contains water, while the beaker on the right contains honey.  Honey has a higher viscosity, which makes it more difficult to poor, while water which has a low viscosity pours easily.  GQP is closer to motor oil in a hot engine.  It has a very low viscosity.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Lastly, I want to show you a computer simulation of what what QGP would look like.  The most dense areas of GQP are shown in red.  QGP is extremely dense.  It has been said that it is so dense, it could stop a bullet in its tracks, of course if the bullet didn’t melt first.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Quark Gluon Plasma is not actually considered a  plasma, regardless of its name.  Plasma is a gas that has been heated until the gas begins to ionize.   An example of plasma is a star which is a giant ball of plasma held together by gravity.   </a:t>
            </a:r>
            <a:r>
              <a:rPr lang="en-US" sz="1200" kern="1200" dirty="0" err="1" smtClean="0">
                <a:solidFill>
                  <a:schemeClr val="tx1"/>
                </a:solidFill>
                <a:effectLst/>
                <a:latin typeface="+mn-lt"/>
                <a:ea typeface="ＭＳ Ｐゴシック" charset="0"/>
                <a:cs typeface="ＭＳ Ｐゴシック" charset="0"/>
              </a:rPr>
              <a:t>Comsic</a:t>
            </a:r>
            <a:r>
              <a:rPr lang="en-US" sz="1200" kern="1200" dirty="0" smtClean="0">
                <a:solidFill>
                  <a:schemeClr val="tx1"/>
                </a:solidFill>
                <a:effectLst/>
                <a:latin typeface="+mn-lt"/>
                <a:ea typeface="ＭＳ Ｐゴシック" charset="0"/>
                <a:cs typeface="ＭＳ Ｐゴシック" charset="0"/>
              </a:rPr>
              <a:t> plasma occurs between a 100 to 10 million  Kelvin.  Quark Gluon Plasma occurs at much higher temperatures, at around 2 </a:t>
            </a:r>
            <a:r>
              <a:rPr lang="en-US" sz="1200" kern="1200" dirty="0" err="1" smtClean="0">
                <a:solidFill>
                  <a:schemeClr val="tx1"/>
                </a:solidFill>
                <a:effectLst/>
                <a:latin typeface="+mn-lt"/>
                <a:ea typeface="ＭＳ Ｐゴシック" charset="0"/>
                <a:cs typeface="ＭＳ Ｐゴシック" charset="0"/>
              </a:rPr>
              <a:t>terakelvin</a:t>
            </a:r>
            <a:r>
              <a:rPr lang="en-US" sz="1200" kern="1200" dirty="0" smtClean="0">
                <a:solidFill>
                  <a:schemeClr val="tx1"/>
                </a:solidFill>
                <a:effectLst/>
                <a:latin typeface="+mn-lt"/>
                <a:ea typeface="ＭＳ Ｐゴシック" charset="0"/>
                <a:cs typeface="ＭＳ Ｐゴシック" charset="0"/>
              </a:rPr>
              <a:t>! It has properties that liquid like, and has been coined the name quark gluon soup.  So what is Quark Gluon Plasma?</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3</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So in conclusion, we have been able to create QGP in particle accelerators however we are unable to directly detect it, so we detect the high energy particles produced.  QGP occurs at very high temperatures, about 250,000 times hotter than the sun.  This enables the quarks and gluons to be </a:t>
            </a:r>
            <a:r>
              <a:rPr lang="en-US" sz="1200" kern="1200" dirty="0" err="1" smtClean="0">
                <a:solidFill>
                  <a:schemeClr val="tx1"/>
                </a:solidFill>
                <a:effectLst/>
                <a:latin typeface="+mn-lt"/>
                <a:ea typeface="ＭＳ Ｐゴシック" charset="0"/>
                <a:cs typeface="ＭＳ Ｐゴシック" charset="0"/>
              </a:rPr>
              <a:t>deconfined</a:t>
            </a:r>
            <a:r>
              <a:rPr lang="en-US" sz="1200" kern="1200" dirty="0" smtClean="0">
                <a:solidFill>
                  <a:schemeClr val="tx1"/>
                </a:solidFill>
                <a:effectLst/>
                <a:latin typeface="+mn-lt"/>
                <a:ea typeface="ＭＳ Ｐゴシック" charset="0"/>
                <a:cs typeface="ＭＳ Ｐゴシック" charset="0"/>
              </a:rPr>
              <a:t>. However the QGP is not directly detectable so we detect the ionization radiations that is a result of the collision.  One method of detecting the QGP is through gas ionization.  The evidence of QGP shows it has a high density and a low viscosity with a tendency to produce asymmetrical collisions.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A28ED67B-0B86-F843-9D18-3C08B0CD53AD}"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Lorentz Contraction- object looks compressed</a:t>
            </a:r>
          </a:p>
          <a:p>
            <a:r>
              <a:rPr lang="en-US" dirty="0">
                <a:latin typeface="Arial" charset="0"/>
                <a:cs typeface="Arial" charset="0"/>
              </a:rPr>
              <a:t>As the QGP cools, baryons and mesons are formed.  These are what is detected in order to </a:t>
            </a:r>
            <a:r>
              <a:rPr lang="en-US" dirty="0" smtClean="0">
                <a:latin typeface="Arial" charset="0"/>
                <a:cs typeface="Arial" charset="0"/>
              </a:rPr>
              <a:t>reconstruct</a:t>
            </a:r>
            <a:r>
              <a:rPr lang="en-US" baseline="0" dirty="0" smtClean="0">
                <a:latin typeface="Arial" charset="0"/>
                <a:cs typeface="Arial" charset="0"/>
              </a:rPr>
              <a:t> </a:t>
            </a:r>
            <a:r>
              <a:rPr lang="en-US" dirty="0" smtClean="0">
                <a:latin typeface="Arial" charset="0"/>
                <a:cs typeface="Arial" charset="0"/>
              </a:rPr>
              <a:t>what </a:t>
            </a:r>
            <a:r>
              <a:rPr lang="en-US" dirty="0">
                <a:latin typeface="Arial" charset="0"/>
                <a:cs typeface="Arial" charset="0"/>
              </a:rPr>
              <a:t>the collision looked like. </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smtClean="0">
                <a:solidFill>
                  <a:schemeClr val="tx1"/>
                </a:solidFill>
                <a:latin typeface="+mn-lt"/>
                <a:ea typeface="ＭＳ Ｐゴシック" charset="0"/>
                <a:cs typeface="ＭＳ Ｐゴシック" charset="0"/>
              </a:rPr>
              <a:t>Time of flight</a:t>
            </a:r>
            <a:r>
              <a:rPr lang="en-US" sz="1200" b="0" kern="1200" dirty="0" smtClean="0">
                <a:solidFill>
                  <a:schemeClr val="tx1"/>
                </a:solidFill>
                <a:latin typeface="+mn-lt"/>
                <a:ea typeface="ＭＳ Ｐゴシック" charset="0"/>
                <a:cs typeface="ＭＳ Ｐゴシック" charset="0"/>
              </a:rPr>
              <a:t> (TOF) describes a variety of methods that measure the time that it takes for an object, particle or acoustic, electromagnetic or other wave to travel a distance through a medium. </a:t>
            </a:r>
          </a:p>
          <a:p>
            <a:endParaRPr lang="en-US" sz="1200" b="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measure velocity or path length through a given medium</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Lorentz Contraction- object looks compressed</a:t>
            </a:r>
          </a:p>
          <a:p>
            <a:r>
              <a:rPr lang="en-US" dirty="0">
                <a:latin typeface="Arial" charset="0"/>
                <a:cs typeface="Arial" charset="0"/>
              </a:rPr>
              <a:t>As the QGP cools, baryons and mesons are formed.  These are what is detected in order to </a:t>
            </a:r>
            <a:r>
              <a:rPr lang="en-US" dirty="0" smtClean="0">
                <a:latin typeface="Arial" charset="0"/>
                <a:cs typeface="Arial" charset="0"/>
              </a:rPr>
              <a:t>reconstruct</a:t>
            </a:r>
            <a:r>
              <a:rPr lang="en-US" baseline="0" dirty="0" smtClean="0">
                <a:latin typeface="Arial" charset="0"/>
                <a:cs typeface="Arial" charset="0"/>
              </a:rPr>
              <a:t> </a:t>
            </a:r>
            <a:r>
              <a:rPr lang="en-US" dirty="0" smtClean="0">
                <a:latin typeface="Arial" charset="0"/>
                <a:cs typeface="Arial" charset="0"/>
              </a:rPr>
              <a:t>what </a:t>
            </a:r>
            <a:r>
              <a:rPr lang="en-US" dirty="0">
                <a:latin typeface="Arial" charset="0"/>
                <a:cs typeface="Arial" charset="0"/>
              </a:rPr>
              <a:t>the collision looked like. </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Quark Gluon Plasma is not actually considered a  plasma, regardless of its name.  Plasma is a gas that has been heated until the gas begins to ionize.   An example of plasma is a star which is a giant ball of plasma held together by gravity.   </a:t>
            </a:r>
            <a:r>
              <a:rPr lang="en-US" sz="1200" kern="1200" dirty="0" err="1" smtClean="0">
                <a:solidFill>
                  <a:schemeClr val="tx1"/>
                </a:solidFill>
                <a:effectLst/>
                <a:latin typeface="+mn-lt"/>
                <a:ea typeface="ＭＳ Ｐゴシック" charset="0"/>
                <a:cs typeface="ＭＳ Ｐゴシック" charset="0"/>
              </a:rPr>
              <a:t>Comsic</a:t>
            </a:r>
            <a:r>
              <a:rPr lang="en-US" sz="1200" kern="1200" dirty="0" smtClean="0">
                <a:solidFill>
                  <a:schemeClr val="tx1"/>
                </a:solidFill>
                <a:effectLst/>
                <a:latin typeface="+mn-lt"/>
                <a:ea typeface="ＭＳ Ｐゴシック" charset="0"/>
                <a:cs typeface="ＭＳ Ｐゴシック" charset="0"/>
              </a:rPr>
              <a:t> plasma occurs between a 100 to 10 million  Kelvin.  Quark Gluon Plasma occurs at much higher temperatures, at around 2 </a:t>
            </a:r>
            <a:r>
              <a:rPr lang="en-US" sz="1200" kern="1200" dirty="0" err="1" smtClean="0">
                <a:solidFill>
                  <a:schemeClr val="tx1"/>
                </a:solidFill>
                <a:effectLst/>
                <a:latin typeface="+mn-lt"/>
                <a:ea typeface="ＭＳ Ｐゴシック" charset="0"/>
                <a:cs typeface="ＭＳ Ｐゴシック" charset="0"/>
              </a:rPr>
              <a:t>terakelvin</a:t>
            </a:r>
            <a:r>
              <a:rPr lang="en-US" sz="1200" kern="1200" dirty="0" smtClean="0">
                <a:solidFill>
                  <a:schemeClr val="tx1"/>
                </a:solidFill>
                <a:effectLst/>
                <a:latin typeface="+mn-lt"/>
                <a:ea typeface="ＭＳ Ｐゴシック" charset="0"/>
                <a:cs typeface="ＭＳ Ｐゴシック" charset="0"/>
              </a:rPr>
              <a:t>! It has properties that liquid like, and has been coined the name quark gluon soup.  So what is Quark Gluon Plasma?</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4</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When the charged particles pass through the SDD, electron-hole pairs are created that are absorbed by cathodes. Electrons then drift towards the anodes on the silicon wafers.  The coordinates are determined from drift time and charge division between anodes</a:t>
            </a:r>
            <a:r>
              <a:rPr lang="en-US" sz="1200" kern="1200" baseline="30000" dirty="0" smtClean="0">
                <a:solidFill>
                  <a:schemeClr val="tx1"/>
                </a:solidFill>
                <a:effectLst/>
                <a:latin typeface="+mn-lt"/>
                <a:ea typeface="ＭＳ Ｐゴシック" charset="0"/>
                <a:cs typeface="ＭＳ Ｐゴシック" charset="0"/>
              </a:rPr>
              <a:t>9</a:t>
            </a:r>
            <a:r>
              <a:rPr lang="en-US" dirty="0" smtClean="0">
                <a:effectLst/>
              </a:rPr>
              <a:t> </a:t>
            </a:r>
          </a:p>
          <a:p>
            <a:endParaRPr lang="en-US" dirty="0" smtClean="0">
              <a:latin typeface="Calibri" charset="0"/>
            </a:endParaRPr>
          </a:p>
          <a:p>
            <a:r>
              <a:rPr lang="en-US" sz="1200" kern="1200" dirty="0" smtClean="0">
                <a:solidFill>
                  <a:schemeClr val="tx1"/>
                </a:solidFill>
                <a:latin typeface="+mn-lt"/>
                <a:ea typeface="ＭＳ Ｐゴシック" charset="0"/>
                <a:cs typeface="ＭＳ Ｐゴシック" charset="0"/>
              </a:rPr>
              <a:t>When a doped semiconductor contains excess holes it is called "p-type", and when it contains excess free electrons it is known as "n-type” -Wikipedia</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The charged particle travels through a medium faster than the speed of light in that medium producing electromagentic radiation. </a:t>
            </a: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0"/>
                <a:cs typeface="ＭＳ Ｐゴシック" charset="0"/>
              </a:rPr>
              <a:t>The SVT is equipped with silicon drift detectors (SDD)</a:t>
            </a:r>
            <a:r>
              <a:rPr lang="en-US" sz="1200" kern="1200" baseline="30000" dirty="0" smtClean="0">
                <a:solidFill>
                  <a:schemeClr val="tx1"/>
                </a:solidFill>
                <a:effectLst/>
                <a:latin typeface="+mn-lt"/>
                <a:ea typeface="ＭＳ Ｐゴシック" charset="0"/>
                <a:cs typeface="ＭＳ Ｐゴシック" charset="0"/>
              </a:rPr>
              <a:t>8</a:t>
            </a:r>
            <a:r>
              <a:rPr lang="en-US" dirty="0" smtClean="0">
                <a:effectLst/>
              </a:rPr>
              <a:t> </a:t>
            </a:r>
          </a:p>
          <a:p>
            <a:endParaRPr lang="en-US" dirty="0" smtClean="0">
              <a:effectLst/>
              <a:latin typeface="Calibri" charset="0"/>
            </a:endParaRPr>
          </a:p>
          <a:p>
            <a:r>
              <a:rPr lang="en-US" sz="1200" kern="1200" dirty="0" smtClean="0">
                <a:solidFill>
                  <a:schemeClr val="tx1"/>
                </a:solidFill>
                <a:effectLst/>
                <a:latin typeface="+mn-lt"/>
                <a:ea typeface="ＭＳ Ｐゴシック" charset="0"/>
                <a:cs typeface="ＭＳ Ｐゴシック" charset="0"/>
              </a:rPr>
              <a:t>When the charged particles pass through the SDD, electron-hole pairs are created that are absorbed by cathodes. Electrons then drift towards the anodes on the silicon wafers.  The coordinates are determined from drift time and charge division between anodes</a:t>
            </a:r>
            <a:r>
              <a:rPr lang="en-US" sz="1200" kern="1200" baseline="30000" dirty="0" smtClean="0">
                <a:solidFill>
                  <a:schemeClr val="tx1"/>
                </a:solidFill>
                <a:effectLst/>
                <a:latin typeface="+mn-lt"/>
                <a:ea typeface="ＭＳ Ｐゴシック" charset="0"/>
                <a:cs typeface="ＭＳ Ｐゴシック" charset="0"/>
              </a:rPr>
              <a:t>9</a:t>
            </a:r>
            <a:r>
              <a:rPr lang="en-US" dirty="0" smtClean="0">
                <a:effectLst/>
              </a:rPr>
              <a:t> </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effectLst/>
                <a:latin typeface="Arial"/>
                <a:cs typeface="Arial"/>
              </a:rPr>
              <a:t>Phenix</a:t>
            </a:r>
            <a:endParaRPr lang="en-US" sz="1200" dirty="0" smtClean="0">
              <a:effectLst/>
              <a:latin typeface="Arial"/>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Measures energy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Triggers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latin typeface="Arial"/>
                <a:cs typeface="Arial"/>
              </a:rPr>
              <a:t>large photon yield and good uniformity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The calorimeter is used to measure electron and photon production in relativistic heavy ion collisions at RHIC, and will be an integral part of the particle identification and trigger system for PHENIX. In addition, the calorimeter will be used to measure high p photon production and other electromagnetic processes in high energy polarized proton collisions as part of the spin physics program at RHIC.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0"/>
                <a:cs typeface="ＭＳ Ｐゴシック" charset="0"/>
              </a:rPr>
              <a:t>Luminescent materials, when struck by an incoming particle, absorb its energy and scintillate, i.e., re-emit the absorbed energy in the form of light</a:t>
            </a:r>
            <a:endParaRPr lang="en-US" dirty="0" smtClean="0"/>
          </a:p>
          <a:p>
            <a:endParaRPr lang="en-US" dirty="0" smtClean="0">
              <a:latin typeface="Calibri" charset="0"/>
            </a:endParaRPr>
          </a:p>
          <a:p>
            <a:endParaRPr lang="en-US" dirty="0" smtClean="0">
              <a:latin typeface="Calibri" charset="0"/>
            </a:endParaRPr>
          </a:p>
          <a:p>
            <a:r>
              <a:rPr lang="en-US" sz="1200" kern="1200" dirty="0" smtClean="0">
                <a:solidFill>
                  <a:schemeClr val="tx1"/>
                </a:solidFill>
                <a:effectLst/>
                <a:latin typeface="+mn-lt"/>
                <a:ea typeface="ＭＳ Ｐゴシック" charset="0"/>
                <a:cs typeface="ＭＳ Ｐゴシック" charset="0"/>
              </a:rPr>
              <a:t>The PHENIX Lead-Scintillator Electromagnetic Calorimeter: Test Beam and Construction Experience </a:t>
            </a:r>
            <a:endParaRPr lang="en-US" dirty="0" smtClean="0"/>
          </a:p>
          <a:p>
            <a:r>
              <a:rPr lang="en-US" sz="1200" kern="1200" dirty="0" err="1" smtClean="0">
                <a:solidFill>
                  <a:schemeClr val="tx1"/>
                </a:solidFill>
                <a:effectLst/>
                <a:latin typeface="+mn-lt"/>
                <a:ea typeface="ＭＳ Ｐゴシック" charset="0"/>
                <a:cs typeface="ＭＳ Ｐゴシック" charset="0"/>
              </a:rPr>
              <a:t>G.David</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Y.Goto</a:t>
            </a:r>
            <a:r>
              <a:rPr lang="en-US" sz="1200" kern="1200" dirty="0" smtClean="0">
                <a:solidFill>
                  <a:schemeClr val="tx1"/>
                </a:solidFill>
                <a:effectLst/>
                <a:latin typeface="+mn-lt"/>
                <a:ea typeface="ＭＳ Ｐゴシック" charset="0"/>
                <a:cs typeface="ＭＳ Ｐゴシック" charset="0"/>
              </a:rPr>
              <a:t> , </a:t>
            </a:r>
            <a:r>
              <a:rPr lang="en-US" sz="1200" kern="1200" dirty="0" err="1" smtClean="0">
                <a:solidFill>
                  <a:schemeClr val="tx1"/>
                </a:solidFill>
                <a:effectLst/>
                <a:latin typeface="+mn-lt"/>
                <a:ea typeface="ＭＳ Ｐゴシック" charset="0"/>
                <a:cs typeface="ＭＳ Ｐゴシック" charset="0"/>
              </a:rPr>
              <a:t>E.Kistenev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S.Stoll</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S.White</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C.Woody</a:t>
            </a:r>
            <a:r>
              <a:rPr lang="en-US" sz="1200" kern="1200" dirty="0" smtClean="0">
                <a:solidFill>
                  <a:schemeClr val="tx1"/>
                </a:solidFill>
                <a:effectLst/>
                <a:latin typeface="+mn-lt"/>
                <a:ea typeface="ＭＳ Ｐゴシック" charset="0"/>
                <a:cs typeface="ＭＳ Ｐゴシック" charset="0"/>
              </a:rPr>
              <a:t> Brookhaven National Laboratory, Upton, New York </a:t>
            </a:r>
            <a:endParaRPr lang="en-US" dirty="0" smtClean="0"/>
          </a:p>
          <a:p>
            <a:r>
              <a:rPr lang="en-US" sz="1200" kern="1200" dirty="0" err="1" smtClean="0">
                <a:solidFill>
                  <a:schemeClr val="tx1"/>
                </a:solidFill>
                <a:effectLst/>
                <a:latin typeface="+mn-lt"/>
                <a:ea typeface="ＭＳ Ｐゴシック" charset="0"/>
                <a:cs typeface="ＭＳ Ｐゴシック" charset="0"/>
              </a:rPr>
              <a:t>A.Bazilevsky</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S.Belikov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S.Chernichenkov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A.Denisov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V.Kochetkov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Y.Melnikov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V.Onuchin</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V.Semenov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V.Shelikhov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A.Soldatov</a:t>
            </a:r>
            <a:r>
              <a:rPr lang="en-US" sz="1200" kern="1200" dirty="0" smtClean="0">
                <a:solidFill>
                  <a:schemeClr val="tx1"/>
                </a:solidFill>
                <a:effectLst/>
                <a:latin typeface="+mn-lt"/>
                <a:ea typeface="ＭＳ Ｐゴシック" charset="0"/>
                <a:cs typeface="ＭＳ Ｐゴシック" charset="0"/>
              </a:rPr>
              <a:t>, </a:t>
            </a:r>
            <a:r>
              <a:rPr lang="en-US" sz="1200" kern="1200" dirty="0" err="1" smtClean="0">
                <a:solidFill>
                  <a:schemeClr val="tx1"/>
                </a:solidFill>
                <a:effectLst/>
                <a:latin typeface="+mn-lt"/>
                <a:ea typeface="ＭＳ Ｐゴシック" charset="0"/>
                <a:cs typeface="ＭＳ Ｐゴシック" charset="0"/>
              </a:rPr>
              <a:t>A.Usachev</a:t>
            </a:r>
            <a:r>
              <a:rPr lang="en-US" sz="1200" kern="1200" dirty="0" smtClean="0">
                <a:solidFill>
                  <a:schemeClr val="tx1"/>
                </a:solidFill>
                <a:effectLst/>
                <a:latin typeface="+mn-lt"/>
                <a:ea typeface="ＭＳ Ｐゴシック" charset="0"/>
                <a:cs typeface="ＭＳ Ｐゴシック" charset="0"/>
              </a:rPr>
              <a:t> Institute for High Energy Physics, </a:t>
            </a:r>
            <a:r>
              <a:rPr lang="en-US" sz="1200" kern="1200" dirty="0" err="1" smtClean="0">
                <a:solidFill>
                  <a:schemeClr val="tx1"/>
                </a:solidFill>
                <a:effectLst/>
                <a:latin typeface="+mn-lt"/>
                <a:ea typeface="ＭＳ Ｐゴシック" charset="0"/>
                <a:cs typeface="ＭＳ Ｐゴシック" charset="0"/>
              </a:rPr>
              <a:t>Protvino</a:t>
            </a:r>
            <a:r>
              <a:rPr lang="en-US" sz="1200" kern="1200" dirty="0" smtClean="0">
                <a:solidFill>
                  <a:schemeClr val="tx1"/>
                </a:solidFill>
                <a:effectLst/>
                <a:latin typeface="+mn-lt"/>
                <a:ea typeface="ＭＳ Ｐゴシック" charset="0"/>
                <a:cs typeface="ＭＳ Ｐゴシック" charset="0"/>
              </a:rPr>
              <a:t>, Russia (http://</a:t>
            </a:r>
            <a:r>
              <a:rPr lang="en-US" sz="1200" kern="1200" dirty="0" err="1" smtClean="0">
                <a:solidFill>
                  <a:schemeClr val="tx1"/>
                </a:solidFill>
                <a:effectLst/>
                <a:latin typeface="+mn-lt"/>
                <a:ea typeface="ＭＳ Ｐゴシック" charset="0"/>
                <a:cs typeface="ＭＳ Ｐゴシック" charset="0"/>
              </a:rPr>
              <a:t>www.phenix.bnl.gov</a:t>
            </a:r>
            <a:r>
              <a:rPr lang="en-US" sz="1200" kern="1200" dirty="0" smtClean="0">
                <a:solidFill>
                  <a:schemeClr val="tx1"/>
                </a:solidFill>
                <a:effectLst/>
                <a:latin typeface="+mn-lt"/>
                <a:ea typeface="ＭＳ Ｐゴシック" charset="0"/>
                <a:cs typeface="ＭＳ Ｐゴシック" charset="0"/>
              </a:rPr>
              <a:t>/WWW/</a:t>
            </a:r>
            <a:r>
              <a:rPr lang="en-US" sz="1200" kern="1200" dirty="0" err="1" smtClean="0">
                <a:solidFill>
                  <a:schemeClr val="tx1"/>
                </a:solidFill>
                <a:effectLst/>
                <a:latin typeface="+mn-lt"/>
                <a:ea typeface="ＭＳ Ｐゴシック" charset="0"/>
                <a:cs typeface="ＭＳ Ｐゴシック" charset="0"/>
              </a:rPr>
              <a:t>emcal</a:t>
            </a:r>
            <a:r>
              <a:rPr lang="en-US" sz="1200" kern="1200" dirty="0" smtClean="0">
                <a:solidFill>
                  <a:schemeClr val="tx1"/>
                </a:solidFill>
                <a:effectLst/>
                <a:latin typeface="+mn-lt"/>
                <a:ea typeface="ＭＳ Ｐゴシック" charset="0"/>
                <a:cs typeface="ＭＳ Ｐゴシック" charset="0"/>
              </a:rPr>
              <a:t>/</a:t>
            </a:r>
            <a:r>
              <a:rPr lang="en-US" sz="1200" kern="1200" dirty="0" err="1" smtClean="0">
                <a:solidFill>
                  <a:schemeClr val="tx1"/>
                </a:solidFill>
                <a:effectLst/>
                <a:latin typeface="+mn-lt"/>
                <a:ea typeface="ＭＳ Ｐゴシック" charset="0"/>
                <a:cs typeface="ＭＳ Ｐゴシック" charset="0"/>
              </a:rPr>
              <a:t>papertrail</a:t>
            </a:r>
            <a:r>
              <a:rPr lang="en-US" sz="1200" kern="1200" dirty="0" smtClean="0">
                <a:solidFill>
                  <a:schemeClr val="tx1"/>
                </a:solidFill>
                <a:effectLst/>
                <a:latin typeface="+mn-lt"/>
                <a:ea typeface="ＭＳ Ｐゴシック" charset="0"/>
                <a:cs typeface="ＭＳ Ｐゴシック" charset="0"/>
              </a:rPr>
              <a:t>/papers/ieee97_g.ps)</a:t>
            </a:r>
            <a:endParaRPr lang="en-US" dirty="0" smtClean="0"/>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FEB5B44F-B223-504E-9D8F-3261455790B9}"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Lorentz Contraction- object looks compressed</a:t>
            </a:r>
          </a:p>
          <a:p>
            <a:r>
              <a:rPr lang="en-US" dirty="0">
                <a:latin typeface="Arial" charset="0"/>
                <a:cs typeface="Arial" charset="0"/>
              </a:rPr>
              <a:t>As the QGP cools, baryons and mesons are formed.  These are what is detected in order to </a:t>
            </a:r>
            <a:r>
              <a:rPr lang="en-US" dirty="0" smtClean="0">
                <a:latin typeface="Arial" charset="0"/>
                <a:cs typeface="Arial" charset="0"/>
              </a:rPr>
              <a:t>reconstruct</a:t>
            </a:r>
            <a:r>
              <a:rPr lang="en-US" baseline="0" dirty="0" smtClean="0">
                <a:latin typeface="Arial" charset="0"/>
                <a:cs typeface="Arial" charset="0"/>
              </a:rPr>
              <a:t> </a:t>
            </a:r>
            <a:r>
              <a:rPr lang="en-US" dirty="0" smtClean="0">
                <a:latin typeface="Arial" charset="0"/>
                <a:cs typeface="Arial" charset="0"/>
              </a:rPr>
              <a:t>what </a:t>
            </a:r>
            <a:r>
              <a:rPr lang="en-US" dirty="0">
                <a:latin typeface="Arial" charset="0"/>
                <a:cs typeface="Arial" charset="0"/>
              </a:rPr>
              <a:t>the collision looked like. </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E26EB8EA-C4B7-AA45-94F3-B3A0876CE873}"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ＭＳ Ｐゴシック" charset="0"/>
                <a:cs typeface="ＭＳ Ｐゴシック" charset="0"/>
              </a:rPr>
              <a:t>Gluons</a:t>
            </a:r>
            <a:r>
              <a:rPr lang="en-US" sz="1200" b="0" kern="1200" dirty="0" smtClean="0">
                <a:solidFill>
                  <a:schemeClr val="tx1"/>
                </a:solidFill>
                <a:latin typeface="+mn-lt"/>
                <a:ea typeface="ＭＳ Ｐゴシック" charset="0"/>
                <a:cs typeface="ＭＳ Ｐゴシック" charset="0"/>
              </a:rPr>
              <a:t> (pron.: </a:t>
            </a:r>
            <a:r>
              <a:rPr lang="en-US" sz="1200" b="0" kern="1200" dirty="0" smtClean="0">
                <a:solidFill>
                  <a:schemeClr val="tx1"/>
                </a:solidFill>
                <a:latin typeface="+mn-lt"/>
                <a:ea typeface="ＭＳ Ｐゴシック" charset="0"/>
                <a:cs typeface="ＭＳ Ｐゴシック" charset="0"/>
                <a:hlinkClick r:id="rId3"/>
              </a:rPr>
              <a:t>/</a:t>
            </a:r>
            <a:r>
              <a:rPr lang="en-US" sz="1200" b="0" kern="1200" dirty="0" smtClean="0">
                <a:solidFill>
                  <a:schemeClr val="tx1"/>
                </a:solidFill>
                <a:latin typeface="+mn-lt"/>
                <a:ea typeface="ＭＳ Ｐゴシック" charset="0"/>
                <a:cs typeface="ＭＳ Ｐゴシック" charset="0"/>
                <a:hlinkClick r:id="rId4"/>
              </a:rPr>
              <a:t>ˈɡluːɒnz</a:t>
            </a:r>
            <a:r>
              <a:rPr lang="en-US" sz="1200" b="0" kern="1200" dirty="0" smtClean="0">
                <a:solidFill>
                  <a:schemeClr val="tx1"/>
                </a:solidFill>
                <a:latin typeface="+mn-lt"/>
                <a:ea typeface="ＭＳ Ｐゴシック" charset="0"/>
                <a:cs typeface="ＭＳ Ｐゴシック" charset="0"/>
                <a:hlinkClick r:id="rId3"/>
              </a:rPr>
              <a:t>/; from </a:t>
            </a:r>
            <a:r>
              <a:rPr lang="en-US" sz="1200" b="0" kern="1200" dirty="0" smtClean="0">
                <a:solidFill>
                  <a:schemeClr val="tx1"/>
                </a:solidFill>
                <a:latin typeface="+mn-lt"/>
                <a:ea typeface="ＭＳ Ｐゴシック" charset="0"/>
                <a:cs typeface="ＭＳ Ｐゴシック" charset="0"/>
                <a:hlinkClick r:id="rId5"/>
              </a:rPr>
              <a:t>English </a:t>
            </a:r>
            <a:r>
              <a:rPr lang="en-US" sz="1200" b="0" i="1" kern="1200" dirty="0" smtClean="0">
                <a:solidFill>
                  <a:schemeClr val="tx1"/>
                </a:solidFill>
                <a:latin typeface="+mn-lt"/>
                <a:ea typeface="ＭＳ Ｐゴシック" charset="0"/>
                <a:cs typeface="ＭＳ Ｐゴシック" charset="0"/>
                <a:hlinkClick r:id="rId6"/>
              </a:rPr>
              <a:t>glue) are </a:t>
            </a:r>
            <a:r>
              <a:rPr lang="en-US" sz="1200" b="0" i="1" kern="1200" dirty="0" smtClean="0">
                <a:solidFill>
                  <a:schemeClr val="tx1"/>
                </a:solidFill>
                <a:latin typeface="+mn-lt"/>
                <a:ea typeface="ＭＳ Ｐゴシック" charset="0"/>
                <a:cs typeface="ＭＳ Ｐゴシック" charset="0"/>
                <a:hlinkClick r:id="rId7"/>
              </a:rPr>
              <a:t>elementary particles that act as the exchange particles (or </a:t>
            </a:r>
            <a:r>
              <a:rPr lang="en-US" sz="1200" b="0" i="1" kern="1200" dirty="0" smtClean="0">
                <a:solidFill>
                  <a:schemeClr val="tx1"/>
                </a:solidFill>
                <a:latin typeface="+mn-lt"/>
                <a:ea typeface="ＭＳ Ｐゴシック" charset="0"/>
                <a:cs typeface="ＭＳ Ｐゴシック" charset="0"/>
                <a:hlinkClick r:id="rId8"/>
              </a:rPr>
              <a:t>gauge bosons) for the </a:t>
            </a:r>
            <a:r>
              <a:rPr lang="en-US" sz="1200" b="0" i="1" kern="1200" dirty="0" smtClean="0">
                <a:solidFill>
                  <a:schemeClr val="tx1"/>
                </a:solidFill>
                <a:latin typeface="+mn-lt"/>
                <a:ea typeface="ＭＳ Ｐゴシック" charset="0"/>
                <a:cs typeface="ＭＳ Ｐゴシック" charset="0"/>
                <a:hlinkClick r:id="rId9"/>
              </a:rPr>
              <a:t>strong force between </a:t>
            </a:r>
            <a:r>
              <a:rPr lang="en-US" sz="1200" b="0" i="1" kern="1200" dirty="0" smtClean="0">
                <a:solidFill>
                  <a:schemeClr val="tx1"/>
                </a:solidFill>
                <a:latin typeface="+mn-lt"/>
                <a:ea typeface="ＭＳ Ｐゴシック" charset="0"/>
                <a:cs typeface="ＭＳ Ｐゴシック" charset="0"/>
                <a:hlinkClick r:id="rId10"/>
              </a:rPr>
              <a:t>quarks</a:t>
            </a:r>
            <a:endParaRPr lang="en-US" dirty="0"/>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48</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Well before we can discuss what quark gluon plasma is we must discuss what an atom is made of! We all know that an atom is made up of protons, neutrons and electrons.  Electrons are elementary particles and can not be divided any further.  However, protons and neutrons can be subdivided into quarks and gluons.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5</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Quarks have mass, charge, and spin.  In fact, the quarks are what give the proton and neutron their charge! A proton is made up of two up quarks and a down quark while a neutron is made up of two down quarks and an up quark.  An up quark has a charge of +2/3rds while a down quark has a charge of -1/3</a:t>
            </a:r>
            <a:r>
              <a:rPr lang="en-US" sz="1200" kern="1200" baseline="30000" dirty="0" smtClean="0">
                <a:solidFill>
                  <a:schemeClr val="tx1"/>
                </a:solidFill>
                <a:effectLst/>
                <a:latin typeface="+mn-lt"/>
                <a:ea typeface="ＭＳ Ｐゴシック" charset="0"/>
                <a:cs typeface="ＭＳ Ｐゴシック" charset="0"/>
              </a:rPr>
              <a:t>rd</a:t>
            </a:r>
            <a:r>
              <a:rPr lang="en-US" sz="1200" kern="1200" dirty="0" smtClean="0">
                <a:solidFill>
                  <a:schemeClr val="tx1"/>
                </a:solidFill>
                <a:effectLst/>
                <a:latin typeface="+mn-lt"/>
                <a:ea typeface="ＭＳ Ｐゴシック" charset="0"/>
                <a:cs typeface="ＭＳ Ｐゴシック" charset="0"/>
              </a:rPr>
              <a:t>. When you add up the charge of the quarks within the proton and neutron, you get their respective charge: +1 for the proton and 0 for the neutron.  </a:t>
            </a:r>
          </a:p>
          <a:p>
            <a:endParaRPr lang="en-US" sz="1200" b="0" i="1" kern="1200" dirty="0" smtClean="0">
              <a:solidFill>
                <a:schemeClr val="tx1"/>
              </a:solidFill>
              <a:latin typeface="+mn-lt"/>
              <a:ea typeface="ＭＳ Ｐゴシック" charset="0"/>
              <a:cs typeface="ＭＳ Ｐゴシック" charset="0"/>
              <a:hlinkClick r:id="rId3"/>
            </a:endParaRPr>
          </a:p>
          <a:p>
            <a:endParaRPr lang="en-US" dirty="0"/>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6</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So now we know about quarks, but what about gluons?  Well gluons are a type of particle that carries force, otherwise known as a gauge boson.  The gauge bosons are responsible for carrying out the four fundamental forces: gravitational, electromagnetic, weak and strong.  A photon carries the electromagnetic force like the gluons carry the strong force.  The strong force is 100 times stronger than the electromagnetic force and has a range of about a proton.  Also, it is orders of magnitude larger than the gravitational or weak force.  </a:t>
            </a:r>
          </a:p>
          <a:p>
            <a:endParaRPr lang="en-US" dirty="0"/>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7</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Proton and neutrons are considered to be baryons because they have three quarks.  Particles that have two quarks are considered to be mesons.  Baryons and mesons are considered to be hadrons.  For the scope of this talk, I will be referring to protons and neutrons as hadrons.  Hadrons are confined to the pair or triplet of quarks.  They have never been in nature as a quartet, and if they existed would probably decay into two mesons.  In quark gluon plasma, the quarks and gluon become </a:t>
            </a:r>
            <a:r>
              <a:rPr lang="en-US" sz="1200" kern="1200" dirty="0" err="1" smtClean="0">
                <a:solidFill>
                  <a:schemeClr val="tx1"/>
                </a:solidFill>
                <a:effectLst/>
                <a:latin typeface="+mn-lt"/>
                <a:ea typeface="ＭＳ Ｐゴシック" charset="0"/>
                <a:cs typeface="ＭＳ Ｐゴシック" charset="0"/>
              </a:rPr>
              <a:t>deconfined</a:t>
            </a:r>
            <a:r>
              <a:rPr lang="en-US" sz="1200" kern="1200" dirty="0" smtClean="0">
                <a:solidFill>
                  <a:schemeClr val="tx1"/>
                </a:solidFill>
                <a:effectLst/>
                <a:latin typeface="+mn-lt"/>
                <a:ea typeface="ＭＳ Ｐゴシック" charset="0"/>
                <a:cs typeface="ＭＳ Ｐゴシック" charset="0"/>
              </a:rPr>
              <a:t> so that the quarks and gluons are free.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8</a:t>
            </a:fld>
            <a:endParaRPr lang="en-US"/>
          </a:p>
        </p:txBody>
      </p:sp>
    </p:spTree>
    <p:extLst>
      <p:ext uri="{BB962C8B-B14F-4D97-AF65-F5344CB8AC3E}">
        <p14:creationId xmlns:p14="http://schemas.microsoft.com/office/powerpoint/2010/main" val="2761031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So where does Quark Gluon Plasma exist? Here is a phase diagram of nuclear matter where temperature has been plotted against </a:t>
            </a:r>
            <a:r>
              <a:rPr lang="en-US" sz="1200" kern="1200" dirty="0" err="1" smtClean="0">
                <a:solidFill>
                  <a:schemeClr val="tx1"/>
                </a:solidFill>
                <a:effectLst/>
                <a:latin typeface="+mn-lt"/>
                <a:ea typeface="ＭＳ Ｐゴシック" charset="0"/>
                <a:cs typeface="ＭＳ Ｐゴシック" charset="0"/>
              </a:rPr>
              <a:t>baryochemical</a:t>
            </a:r>
            <a:r>
              <a:rPr lang="en-US" sz="1200" kern="1200" dirty="0" smtClean="0">
                <a:solidFill>
                  <a:schemeClr val="tx1"/>
                </a:solidFill>
                <a:effectLst/>
                <a:latin typeface="+mn-lt"/>
                <a:ea typeface="ＭＳ Ｐゴシック" charset="0"/>
                <a:cs typeface="ＭＳ Ｐゴシック" charset="0"/>
              </a:rPr>
              <a:t> potential.  </a:t>
            </a:r>
            <a:r>
              <a:rPr lang="en-US" sz="1200" kern="1200" dirty="0" err="1" smtClean="0">
                <a:solidFill>
                  <a:schemeClr val="tx1"/>
                </a:solidFill>
                <a:effectLst/>
                <a:latin typeface="+mn-lt"/>
                <a:ea typeface="ＭＳ Ｐゴシック" charset="0"/>
                <a:cs typeface="ＭＳ Ｐゴシック" charset="0"/>
              </a:rPr>
              <a:t>Baryochemical</a:t>
            </a:r>
            <a:r>
              <a:rPr lang="en-US" sz="1200" kern="1200" dirty="0" smtClean="0">
                <a:solidFill>
                  <a:schemeClr val="tx1"/>
                </a:solidFill>
                <a:effectLst/>
                <a:latin typeface="+mn-lt"/>
                <a:ea typeface="ＭＳ Ｐゴシック" charset="0"/>
                <a:cs typeface="ＭＳ Ｐゴシック" charset="0"/>
              </a:rPr>
              <a:t> potential is the amount of energy that is needed to add a baryon to a fixed volume, or another words pressure. We are here, at normal nuclear matter.  As temperature increases, the matter turns to </a:t>
            </a:r>
            <a:r>
              <a:rPr lang="en-US" sz="1200" kern="1200" dirty="0" err="1" smtClean="0">
                <a:solidFill>
                  <a:schemeClr val="tx1"/>
                </a:solidFill>
                <a:effectLst/>
                <a:latin typeface="+mn-lt"/>
                <a:ea typeface="ＭＳ Ｐゴシック" charset="0"/>
                <a:cs typeface="ＭＳ Ｐゴシック" charset="0"/>
              </a:rPr>
              <a:t>hadronic</a:t>
            </a:r>
            <a:r>
              <a:rPr lang="en-US" sz="1200" kern="1200" dirty="0" smtClean="0">
                <a:solidFill>
                  <a:schemeClr val="tx1"/>
                </a:solidFill>
                <a:effectLst/>
                <a:latin typeface="+mn-lt"/>
                <a:ea typeface="ＭＳ Ｐゴシック" charset="0"/>
                <a:cs typeface="ＭＳ Ｐゴシック" charset="0"/>
              </a:rPr>
              <a:t> gas.  When we pass 175 MeV, or 250,000 times hotter than the sun, the </a:t>
            </a:r>
            <a:r>
              <a:rPr lang="en-US" sz="1200" kern="1200" dirty="0" err="1" smtClean="0">
                <a:solidFill>
                  <a:schemeClr val="tx1"/>
                </a:solidFill>
                <a:effectLst/>
                <a:latin typeface="+mn-lt"/>
                <a:ea typeface="ＭＳ Ｐゴシック" charset="0"/>
                <a:cs typeface="ＭＳ Ｐゴシック" charset="0"/>
              </a:rPr>
              <a:t>hadronic</a:t>
            </a:r>
            <a:r>
              <a:rPr lang="en-US" sz="1200" kern="1200" dirty="0" smtClean="0">
                <a:solidFill>
                  <a:schemeClr val="tx1"/>
                </a:solidFill>
                <a:effectLst/>
                <a:latin typeface="+mn-lt"/>
                <a:ea typeface="ＭＳ Ｐゴシック" charset="0"/>
                <a:cs typeface="ＭＳ Ｐゴシック" charset="0"/>
              </a:rPr>
              <a:t> gas looses confinement and turns  to quark gluon plasma.  Why do we care about QGP?  Well as you can see from the phase diagram, QGP has been theorized to exist in the early universe, would help us understand neutron stars, our own existence, and matter. </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62D0936-DC79-A046-AE34-6C4000DDB43F}" type="slidenum">
              <a:rPr lang="en-US" smtClean="0"/>
              <a:pPr>
                <a:defRPr/>
              </a:pPr>
              <a:t>9</a:t>
            </a:fld>
            <a:endParaRPr lang="en-US"/>
          </a:p>
        </p:txBody>
      </p:sp>
    </p:spTree>
    <p:extLst>
      <p:ext uri="{BB962C8B-B14F-4D97-AF65-F5344CB8AC3E}">
        <p14:creationId xmlns:p14="http://schemas.microsoft.com/office/powerpoint/2010/main" val="513102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back_ground_element.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upper_swoosh_graphic_element.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lower_swoosh_graphic_element.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atom_element_large.png"/>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3733800" y="-152400"/>
            <a:ext cx="91440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886200" y="1371600"/>
            <a:ext cx="7772400" cy="860425"/>
          </a:xfrm>
        </p:spPr>
        <p:txBody>
          <a:bodyPr anchor="b"/>
          <a:lstStyle>
            <a:lvl1pPr algn="l">
              <a:buFontTx/>
              <a:buNone/>
              <a:defRPr>
                <a:solidFill>
                  <a:schemeClr val="accent6">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04800" y="2090399"/>
            <a:ext cx="7753800" cy="1752600"/>
          </a:xfrm>
          <a:effectLst>
            <a:reflection blurRad="6350" stA="52000" endA="300" endPos="35000" dir="5400000" sy="-100000" algn="bl" rotWithShape="0"/>
          </a:effectLst>
        </p:spPr>
        <p:txBody>
          <a:bodyPr>
            <a:normAutofit/>
          </a:bodyPr>
          <a:lstStyle>
            <a:lvl1pPr marL="0" indent="0" algn="l">
              <a:buNone/>
              <a:defRPr sz="2400">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29683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Slide Number Placeholder 5"/>
          <p:cNvSpPr>
            <a:spLocks noGrp="1"/>
          </p:cNvSpPr>
          <p:nvPr>
            <p:ph type="sldNum" sz="quarter" idx="11"/>
          </p:nvPr>
        </p:nvSpPr>
        <p:spPr/>
        <p:txBody>
          <a:bodyPr/>
          <a:lstStyle>
            <a:lvl1pPr>
              <a:defRPr/>
            </a:lvl1pPr>
          </a:lstStyle>
          <a:p>
            <a:pPr>
              <a:defRPr/>
            </a:pPr>
            <a:fld id="{D99710E8-AA4C-B048-BAEC-84D369759312}" type="slidenum">
              <a:rPr lang="en-US"/>
              <a:pPr>
                <a:defRPr/>
              </a:pPr>
              <a:t>‹#›</a:t>
            </a:fld>
            <a:endParaRPr lang="en-US" dirty="0"/>
          </a:p>
        </p:txBody>
      </p:sp>
    </p:spTree>
    <p:extLst>
      <p:ext uri="{BB962C8B-B14F-4D97-AF65-F5344CB8AC3E}">
        <p14:creationId xmlns:p14="http://schemas.microsoft.com/office/powerpoint/2010/main" val="415290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3836"/>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92087" y="1798637"/>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4" name="Title 13"/>
          <p:cNvSpPr>
            <a:spLocks noGrp="1"/>
          </p:cNvSpPr>
          <p:nvPr>
            <p:ph type="title"/>
          </p:nvPr>
        </p:nvSpPr>
        <p:spPr>
          <a:xfrm>
            <a:off x="-76200" y="549600"/>
            <a:ext cx="8229600" cy="639763"/>
          </a:xfrm>
        </p:spPr>
        <p:txBody>
          <a:bodyPr/>
          <a:lstStyle>
            <a:lvl1pPr>
              <a:defRPr>
                <a:solidFill>
                  <a:schemeClr val="accent6">
                    <a:lumMod val="50000"/>
                  </a:schemeClr>
                </a:solidFill>
              </a:defRPr>
            </a:lvl1pPr>
          </a:lstStyle>
          <a:p>
            <a:r>
              <a:rPr lang="en-US" dirty="0" smtClean="0"/>
              <a:t>Click to edit Master title style</a:t>
            </a:r>
            <a:endParaRPr lang="en-US" dirty="0"/>
          </a:p>
        </p:txBody>
      </p:sp>
      <p:sp>
        <p:nvSpPr>
          <p:cNvPr id="15"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dirty="0" smtClean="0"/>
              <a:t>Click to edit Master text styles</a:t>
            </a:r>
          </a:p>
        </p:txBody>
      </p:sp>
      <p:sp>
        <p:nvSpPr>
          <p:cNvPr id="6" name="Footer Placeholder 4"/>
          <p:cNvSpPr>
            <a:spLocks noGrp="1"/>
          </p:cNvSpPr>
          <p:nvPr>
            <p:ph type="ftr" sz="quarter" idx="14"/>
          </p:nvPr>
        </p:nvSpPr>
        <p:spPr/>
        <p:txBody>
          <a:bodyPr/>
          <a:lstStyle>
            <a:lvl1pPr>
              <a:defRPr/>
            </a:lvl1pPr>
          </a:lstStyle>
          <a:p>
            <a:pPr>
              <a:defRPr/>
            </a:pPr>
            <a:endParaRPr lang="en-US"/>
          </a:p>
        </p:txBody>
      </p:sp>
      <p:sp>
        <p:nvSpPr>
          <p:cNvPr id="7" name="Slide Number Placeholder 5"/>
          <p:cNvSpPr>
            <a:spLocks noGrp="1"/>
          </p:cNvSpPr>
          <p:nvPr>
            <p:ph type="sldNum" sz="quarter" idx="15"/>
          </p:nvPr>
        </p:nvSpPr>
        <p:spPr/>
        <p:txBody>
          <a:bodyPr/>
          <a:lstStyle>
            <a:lvl1pPr>
              <a:defRPr/>
            </a:lvl1pPr>
          </a:lstStyle>
          <a:p>
            <a:pPr>
              <a:defRPr/>
            </a:pPr>
            <a:fld id="{1AA986A4-F4E7-B341-9D00-C45A0DB8C272}" type="slidenum">
              <a:rPr lang="en-US"/>
              <a:pPr>
                <a:defRPr/>
              </a:pPr>
              <a:t>‹#›</a:t>
            </a:fld>
            <a:endParaRPr lang="en-US" dirty="0"/>
          </a:p>
        </p:txBody>
      </p:sp>
    </p:spTree>
    <p:extLst>
      <p:ext uri="{BB962C8B-B14F-4D97-AF65-F5344CB8AC3E}">
        <p14:creationId xmlns:p14="http://schemas.microsoft.com/office/powerpoint/2010/main" val="1456002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buClr>
                <a:schemeClr val="tx1">
                  <a:lumMod val="95000"/>
                  <a:lumOff val="5000"/>
                </a:schemeClr>
              </a:buClr>
              <a:defRPr sz="3200">
                <a:solidFill>
                  <a:schemeClr val="tx1">
                    <a:lumMod val="95000"/>
                    <a:lumOff val="5000"/>
                  </a:schemeClr>
                </a:solidFill>
              </a:defRPr>
            </a:lvl1pPr>
            <a:lvl2pPr>
              <a:buClr>
                <a:schemeClr val="tx1">
                  <a:lumMod val="95000"/>
                  <a:lumOff val="5000"/>
                </a:schemeClr>
              </a:buClr>
              <a:defRPr sz="2800">
                <a:solidFill>
                  <a:schemeClr val="tx1">
                    <a:lumMod val="95000"/>
                    <a:lumOff val="5000"/>
                  </a:schemeClr>
                </a:solidFill>
              </a:defRPr>
            </a:lvl2pPr>
            <a:lvl3pPr>
              <a:buClr>
                <a:schemeClr val="tx1">
                  <a:lumMod val="95000"/>
                  <a:lumOff val="5000"/>
                </a:schemeClr>
              </a:buClr>
              <a:defRPr sz="2400">
                <a:solidFill>
                  <a:schemeClr val="tx1">
                    <a:lumMod val="95000"/>
                    <a:lumOff val="5000"/>
                  </a:schemeClr>
                </a:solidFill>
              </a:defRPr>
            </a:lvl3pPr>
            <a:lvl4pPr>
              <a:buClr>
                <a:schemeClr val="tx1">
                  <a:lumMod val="95000"/>
                  <a:lumOff val="5000"/>
                </a:schemeClr>
              </a:buClr>
              <a:defRPr sz="2000">
                <a:solidFill>
                  <a:schemeClr val="tx1">
                    <a:lumMod val="95000"/>
                    <a:lumOff val="5000"/>
                  </a:schemeClr>
                </a:solidFill>
              </a:defRPr>
            </a:lvl4pPr>
            <a:lvl5pPr>
              <a:buClr>
                <a:schemeClr val="tx1">
                  <a:lumMod val="95000"/>
                  <a:lumOff val="5000"/>
                </a:schemeClr>
              </a:buClr>
              <a:defRPr sz="2000">
                <a:solidFill>
                  <a:schemeClr val="tx1">
                    <a:lumMod val="95000"/>
                    <a:lumOff val="5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4" name="Title 13"/>
          <p:cNvSpPr>
            <a:spLocks noGrp="1"/>
          </p:cNvSpPr>
          <p:nvPr>
            <p:ph type="title"/>
          </p:nvPr>
        </p:nvSpPr>
        <p:spPr>
          <a:xfrm>
            <a:off x="0" y="457200"/>
            <a:ext cx="6858000" cy="639763"/>
          </a:xfrm>
        </p:spPr>
        <p:txBody>
          <a:bodyPr/>
          <a:lstStyle>
            <a:lvl1pPr>
              <a:buClr>
                <a:schemeClr val="tx1">
                  <a:lumMod val="95000"/>
                  <a:lumOff val="5000"/>
                </a:schemeClr>
              </a:buClr>
              <a:defRPr sz="2800">
                <a:solidFill>
                  <a:schemeClr val="accent6">
                    <a:lumMod val="50000"/>
                  </a:schemeClr>
                </a:solidFill>
              </a:defRPr>
            </a:lvl1pPr>
          </a:lstStyle>
          <a:p>
            <a:r>
              <a:rPr lang="en-US" dirty="0"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accent6">
                    <a:lumMod val="75000"/>
                  </a:schemeClr>
                </a:solidFill>
              </a:defRPr>
            </a:lvl1pPr>
          </a:lstStyle>
          <a:p>
            <a:pPr lvl="0"/>
            <a:r>
              <a:rPr lang="en-US" dirty="0" smtClean="0"/>
              <a:t>Click to edit Master text styles</a:t>
            </a:r>
          </a:p>
        </p:txBody>
      </p:sp>
      <p:sp>
        <p:nvSpPr>
          <p:cNvPr id="6" name="Footer Placeholder 4"/>
          <p:cNvSpPr>
            <a:spLocks noGrp="1"/>
          </p:cNvSpPr>
          <p:nvPr>
            <p:ph type="ftr" sz="quarter" idx="14"/>
          </p:nvPr>
        </p:nvSpPr>
        <p:spPr/>
        <p:txBody>
          <a:bodyPr/>
          <a:lstStyle>
            <a:lvl1pPr>
              <a:defRPr/>
            </a:lvl1pPr>
          </a:lstStyle>
          <a:p>
            <a:pPr>
              <a:defRPr/>
            </a:pPr>
            <a:endParaRPr lang="en-US"/>
          </a:p>
        </p:txBody>
      </p:sp>
      <p:sp>
        <p:nvSpPr>
          <p:cNvPr id="7" name="Slide Number Placeholder 5"/>
          <p:cNvSpPr>
            <a:spLocks noGrp="1"/>
          </p:cNvSpPr>
          <p:nvPr>
            <p:ph type="sldNum" sz="quarter" idx="15"/>
          </p:nvPr>
        </p:nvSpPr>
        <p:spPr/>
        <p:txBody>
          <a:bodyPr/>
          <a:lstStyle>
            <a:lvl1pPr>
              <a:defRPr/>
            </a:lvl1pPr>
          </a:lstStyle>
          <a:p>
            <a:pPr>
              <a:defRPr/>
            </a:pPr>
            <a:fld id="{CF937783-0742-FA4A-9DC5-98D18FEF0EB4}" type="slidenum">
              <a:rPr lang="en-US"/>
              <a:pPr>
                <a:defRPr/>
              </a:pPr>
              <a:t>‹#›</a:t>
            </a:fld>
            <a:endParaRPr lang="en-US" dirty="0"/>
          </a:p>
        </p:txBody>
      </p:sp>
    </p:spTree>
    <p:extLst>
      <p:ext uri="{BB962C8B-B14F-4D97-AF65-F5344CB8AC3E}">
        <p14:creationId xmlns:p14="http://schemas.microsoft.com/office/powerpoint/2010/main" val="2994127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5" name="Picture 11" descr="upper_swoosh_graphic_element_reverse.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953000" y="4724400"/>
            <a:ext cx="3962400" cy="338139"/>
          </a:xfrm>
        </p:spPr>
        <p:txBody>
          <a:bodyPr anchor="b"/>
          <a:lstStyle>
            <a:lvl1pPr algn="l">
              <a:defRPr sz="18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4953000" y="5029201"/>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Slide Number Placeholder 7"/>
          <p:cNvSpPr>
            <a:spLocks noGrp="1"/>
          </p:cNvSpPr>
          <p:nvPr>
            <p:ph type="sldNum" sz="quarter" idx="10"/>
          </p:nvPr>
        </p:nvSpPr>
        <p:spPr/>
        <p:txBody>
          <a:bodyPr/>
          <a:lstStyle>
            <a:lvl1pPr>
              <a:defRPr/>
            </a:lvl1pPr>
          </a:lstStyle>
          <a:p>
            <a:pPr>
              <a:defRPr/>
            </a:pPr>
            <a:fld id="{C61B3A43-EDBA-034D-BE3A-5355B16CAEA1}" type="slidenum">
              <a:rPr lang="en-US"/>
              <a:pPr>
                <a:defRPr/>
              </a:pPr>
              <a:t>‹#›</a:t>
            </a:fld>
            <a:endParaRPr lang="en-US" dirty="0"/>
          </a:p>
        </p:txBody>
      </p:sp>
      <p:sp>
        <p:nvSpPr>
          <p:cNvPr id="7" name="Footer Placeholder 8"/>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558572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p:spPr>
        <p:txBody>
          <a:bodyPr/>
          <a:lstStyle>
            <a:lvl1pPr>
              <a:defRPr/>
            </a:lvl1pPr>
          </a:lstStyle>
          <a:p>
            <a:pPr>
              <a:defRPr/>
            </a:pPr>
            <a:fld id="{6E6255E5-E538-5F4A-BA1C-5C5D3EB1059A}" type="slidenum">
              <a:rPr lang="en-US"/>
              <a:pPr>
                <a:defRPr/>
              </a:pPr>
              <a:t>‹#›</a:t>
            </a:fld>
            <a:endParaRPr lang="en-US"/>
          </a:p>
        </p:txBody>
      </p:sp>
    </p:spTree>
    <p:extLst>
      <p:ext uri="{BB962C8B-B14F-4D97-AF65-F5344CB8AC3E}">
        <p14:creationId xmlns:p14="http://schemas.microsoft.com/office/powerpoint/2010/main" val="2911328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18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22435"/>
            <a:ext cx="8305800" cy="4525965"/>
          </a:xfrm>
        </p:spPr>
        <p:txBody>
          <a:bodyPr/>
          <a:lstStyle>
            <a:lvl1pPr marL="173038" indent="-173038">
              <a:lnSpc>
                <a:spcPts val="2600"/>
              </a:lnSpc>
              <a:buClr>
                <a:schemeClr val="accent6">
                  <a:lumMod val="50000"/>
                </a:schemeClr>
              </a:buClr>
              <a:buFont typeface="Arial" pitchFamily="34" charset="0"/>
              <a:buChar char="•"/>
              <a:defRPr sz="2400" b="0">
                <a:solidFill>
                  <a:schemeClr val="accent6">
                    <a:lumMod val="75000"/>
                  </a:schemeClr>
                </a:solidFill>
              </a:defRPr>
            </a:lvl1pPr>
            <a:lvl2pPr marL="684213" indent="-227013">
              <a:lnSpc>
                <a:spcPts val="2600"/>
              </a:lnSpc>
              <a:buClr>
                <a:schemeClr val="accent6">
                  <a:lumMod val="50000"/>
                </a:schemeClr>
              </a:buClr>
              <a:defRPr sz="2000">
                <a:solidFill>
                  <a:schemeClr val="accent6">
                    <a:lumMod val="75000"/>
                  </a:schemeClr>
                </a:solidFill>
              </a:defRPr>
            </a:lvl2pPr>
            <a:lvl3pPr marL="1087438" indent="-173038">
              <a:lnSpc>
                <a:spcPts val="2600"/>
              </a:lnSpc>
              <a:buClr>
                <a:schemeClr val="accent6">
                  <a:lumMod val="50000"/>
                </a:schemeClr>
              </a:buClr>
              <a:defRPr sz="1800">
                <a:solidFill>
                  <a:schemeClr val="accent6">
                    <a:lumMod val="75000"/>
                  </a:schemeClr>
                </a:solidFill>
              </a:defRPr>
            </a:lvl3pPr>
            <a:lvl4pPr marL="1541463" indent="-169863">
              <a:lnSpc>
                <a:spcPts val="2600"/>
              </a:lnSpc>
              <a:buClr>
                <a:schemeClr val="accent6">
                  <a:lumMod val="50000"/>
                </a:schemeClr>
              </a:buClr>
              <a:defRPr sz="1600">
                <a:solidFill>
                  <a:schemeClr val="accent6">
                    <a:lumMod val="75000"/>
                  </a:schemeClr>
                </a:solidFill>
              </a:defRPr>
            </a:lvl4pPr>
            <a:lvl5pPr marL="2001838" indent="-173038">
              <a:lnSpc>
                <a:spcPts val="2600"/>
              </a:lnSpc>
              <a:buClr>
                <a:schemeClr val="accent6">
                  <a:lumMod val="50000"/>
                </a:schemeClr>
              </a:buClr>
              <a:defRPr sz="1400">
                <a:solidFill>
                  <a:schemeClr val="accent6">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3"/>
          </p:nvPr>
        </p:nvSpPr>
        <p:spPr>
          <a:xfrm>
            <a:off x="152400" y="1096636"/>
            <a:ext cx="8251200" cy="457200"/>
          </a:xfrm>
        </p:spPr>
        <p:txBody>
          <a:bodyPr>
            <a:normAutofit/>
          </a:bodyPr>
          <a:lstStyle>
            <a:lvl1pPr>
              <a:buClr>
                <a:schemeClr val="accent6">
                  <a:lumMod val="50000"/>
                </a:schemeClr>
              </a:buClr>
              <a:buFont typeface="Arial" pitchFamily="34" charset="0"/>
              <a:buChar char="•"/>
              <a:defRPr sz="2400">
                <a:solidFill>
                  <a:schemeClr val="accent6">
                    <a:lumMod val="75000"/>
                  </a:schemeClr>
                </a:solidFill>
              </a:defRPr>
            </a:lvl1pPr>
          </a:lstStyle>
          <a:p>
            <a:pPr lvl="0"/>
            <a:r>
              <a:rPr lang="en-US" dirty="0" smtClean="0"/>
              <a:t>Click to edit Master text styles</a:t>
            </a:r>
          </a:p>
        </p:txBody>
      </p:sp>
      <p:sp>
        <p:nvSpPr>
          <p:cNvPr id="16" name="Title 15"/>
          <p:cNvSpPr>
            <a:spLocks noGrp="1"/>
          </p:cNvSpPr>
          <p:nvPr>
            <p:ph type="title"/>
          </p:nvPr>
        </p:nvSpPr>
        <p:spPr>
          <a:xfrm>
            <a:off x="-76200" y="579436"/>
            <a:ext cx="8229600" cy="639763"/>
          </a:xfrm>
        </p:spPr>
        <p:txBody>
          <a:bodyPr/>
          <a:lstStyle>
            <a:lvl1pPr>
              <a:buClr>
                <a:schemeClr val="accent6">
                  <a:lumMod val="50000"/>
                </a:schemeClr>
              </a:buClr>
              <a:defRPr>
                <a:solidFill>
                  <a:schemeClr val="accent6">
                    <a:lumMod val="50000"/>
                  </a:schemeClr>
                </a:solidFill>
              </a:defRPr>
            </a:lvl1pPr>
          </a:lstStyle>
          <a:p>
            <a:r>
              <a:rPr lang="en-US" smtClean="0"/>
              <a:t>Click to edit Master title style</a:t>
            </a:r>
            <a:endParaRPr lang="en-US"/>
          </a:p>
        </p:txBody>
      </p:sp>
      <p:sp>
        <p:nvSpPr>
          <p:cNvPr id="5" name="Footer Placeholder 4"/>
          <p:cNvSpPr>
            <a:spLocks noGrp="1"/>
          </p:cNvSpPr>
          <p:nvPr>
            <p:ph type="ftr" sz="quarter" idx="14"/>
          </p:nvPr>
        </p:nvSpPr>
        <p:spPr/>
        <p:txBody>
          <a:bodyPr/>
          <a:lstStyle>
            <a:lvl1pPr>
              <a:defRPr/>
            </a:lvl1pPr>
          </a:lstStyle>
          <a:p>
            <a:pPr>
              <a:defRPr/>
            </a:pPr>
            <a:endParaRPr lang="en-US"/>
          </a:p>
        </p:txBody>
      </p:sp>
      <p:sp>
        <p:nvSpPr>
          <p:cNvPr id="6" name="Slide Number Placeholder 5"/>
          <p:cNvSpPr>
            <a:spLocks noGrp="1"/>
          </p:cNvSpPr>
          <p:nvPr>
            <p:ph type="sldNum" sz="quarter" idx="15"/>
          </p:nvPr>
        </p:nvSpPr>
        <p:spPr/>
        <p:txBody>
          <a:bodyPr/>
          <a:lstStyle>
            <a:lvl1pPr>
              <a:defRPr/>
            </a:lvl1pPr>
          </a:lstStyle>
          <a:p>
            <a:pPr>
              <a:defRPr/>
            </a:pPr>
            <a:fld id="{FA3D942C-CBA5-644F-8079-CC8D095FA93B}" type="slidenum">
              <a:rPr lang="en-US"/>
              <a:pPr>
                <a:defRPr/>
              </a:pPr>
              <a:t>‹#›</a:t>
            </a:fld>
            <a:endParaRPr lang="en-US" dirty="0"/>
          </a:p>
        </p:txBody>
      </p:sp>
    </p:spTree>
    <p:extLst>
      <p:ext uri="{BB962C8B-B14F-4D97-AF65-F5344CB8AC3E}">
        <p14:creationId xmlns:p14="http://schemas.microsoft.com/office/powerpoint/2010/main" val="514071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133600" y="27492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7" name="Title 6"/>
          <p:cNvSpPr>
            <a:spLocks noGrp="1"/>
          </p:cNvSpPr>
          <p:nvPr>
            <p:ph type="title"/>
          </p:nvPr>
        </p:nvSpPr>
        <p:spPr>
          <a:xfrm>
            <a:off x="-76200" y="549600"/>
            <a:ext cx="8229600" cy="639763"/>
          </a:xfrm>
        </p:spPr>
        <p:txBody>
          <a:bodyPr/>
          <a:lstStyle/>
          <a:p>
            <a:r>
              <a:rPr lang="en-US" dirty="0" smtClean="0"/>
              <a:t>Click to edit Master title style</a:t>
            </a:r>
            <a:endParaRPr lang="en-US" dirty="0"/>
          </a:p>
        </p:txBody>
      </p:sp>
      <p:sp>
        <p:nvSpPr>
          <p:cNvPr id="8"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dirty="0" smtClean="0"/>
              <a:t>Click to edit Master text styles</a:t>
            </a:r>
          </a:p>
        </p:txBody>
      </p:sp>
      <p:sp>
        <p:nvSpPr>
          <p:cNvPr id="12" name="Text Placeholder 8"/>
          <p:cNvSpPr>
            <a:spLocks noGrp="1"/>
          </p:cNvSpPr>
          <p:nvPr>
            <p:ph type="body" sz="quarter" idx="16"/>
          </p:nvPr>
        </p:nvSpPr>
        <p:spPr>
          <a:xfrm>
            <a:off x="2133600" y="13308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14" name="Text Placeholder 8"/>
          <p:cNvSpPr>
            <a:spLocks noGrp="1"/>
          </p:cNvSpPr>
          <p:nvPr>
            <p:ph type="body" sz="quarter" idx="17"/>
          </p:nvPr>
        </p:nvSpPr>
        <p:spPr>
          <a:xfrm>
            <a:off x="2133600" y="20400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15" name="Text Placeholder 8"/>
          <p:cNvSpPr>
            <a:spLocks noGrp="1"/>
          </p:cNvSpPr>
          <p:nvPr>
            <p:ph type="body" sz="quarter" idx="18"/>
          </p:nvPr>
        </p:nvSpPr>
        <p:spPr>
          <a:xfrm>
            <a:off x="2133600" y="33882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16" name="Text Placeholder 8"/>
          <p:cNvSpPr>
            <a:spLocks noGrp="1"/>
          </p:cNvSpPr>
          <p:nvPr>
            <p:ph type="body" sz="quarter" idx="19"/>
          </p:nvPr>
        </p:nvSpPr>
        <p:spPr>
          <a:xfrm>
            <a:off x="2133600" y="40974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17" name="Text Placeholder 8"/>
          <p:cNvSpPr>
            <a:spLocks noGrp="1"/>
          </p:cNvSpPr>
          <p:nvPr>
            <p:ph type="body" sz="quarter" idx="20"/>
          </p:nvPr>
        </p:nvSpPr>
        <p:spPr>
          <a:xfrm>
            <a:off x="2133600" y="4876800"/>
            <a:ext cx="6629400" cy="838200"/>
          </a:xfrm>
        </p:spPr>
        <p:txBody>
          <a:bodyPr>
            <a:normAutofit/>
          </a:bodyPr>
          <a:lstStyle>
            <a:lvl1pPr marL="57150" indent="0">
              <a:buFontTx/>
              <a:buNone/>
              <a:defRPr sz="1800" baseline="0"/>
            </a:lvl1pPr>
          </a:lstStyle>
          <a:p>
            <a:pPr lvl="0"/>
            <a:r>
              <a:rPr lang="en-US" dirty="0" smtClean="0"/>
              <a:t>Click to edit Master text styles</a:t>
            </a:r>
          </a:p>
        </p:txBody>
      </p:sp>
      <p:sp>
        <p:nvSpPr>
          <p:cNvPr id="10" name="Footer Placeholder 4"/>
          <p:cNvSpPr>
            <a:spLocks noGrp="1"/>
          </p:cNvSpPr>
          <p:nvPr>
            <p:ph type="ftr" sz="quarter" idx="21"/>
          </p:nvPr>
        </p:nvSpPr>
        <p:spPr/>
        <p:txBody>
          <a:bodyPr/>
          <a:lstStyle>
            <a:lvl1pPr>
              <a:defRPr/>
            </a:lvl1pPr>
          </a:lstStyle>
          <a:p>
            <a:pPr>
              <a:defRPr/>
            </a:pPr>
            <a:endParaRPr lang="en-US"/>
          </a:p>
        </p:txBody>
      </p:sp>
      <p:sp>
        <p:nvSpPr>
          <p:cNvPr id="11" name="Slide Number Placeholder 5"/>
          <p:cNvSpPr>
            <a:spLocks noGrp="1"/>
          </p:cNvSpPr>
          <p:nvPr>
            <p:ph type="sldNum" sz="quarter" idx="22"/>
          </p:nvPr>
        </p:nvSpPr>
        <p:spPr/>
        <p:txBody>
          <a:bodyPr/>
          <a:lstStyle>
            <a:lvl1pPr>
              <a:defRPr/>
            </a:lvl1pPr>
          </a:lstStyle>
          <a:p>
            <a:pPr>
              <a:defRPr/>
            </a:pPr>
            <a:fld id="{89D72858-F172-3646-9302-527BEAC3F4BF}" type="slidenum">
              <a:rPr lang="en-US"/>
              <a:pPr>
                <a:defRPr/>
              </a:pPr>
              <a:t>‹#›</a:t>
            </a:fld>
            <a:endParaRPr lang="en-US" dirty="0"/>
          </a:p>
        </p:txBody>
      </p:sp>
    </p:spTree>
    <p:extLst>
      <p:ext uri="{BB962C8B-B14F-4D97-AF65-F5344CB8AC3E}">
        <p14:creationId xmlns:p14="http://schemas.microsoft.com/office/powerpoint/2010/main" val="580270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97AA6536-F93E-7544-97A8-5EAF0A480E09}" type="slidenum">
              <a:rPr lang="en-US"/>
              <a:pPr>
                <a:defRPr/>
              </a:pPr>
              <a:t>‹#›</a:t>
            </a:fld>
            <a:endParaRPr lang="en-US" dirty="0"/>
          </a:p>
        </p:txBody>
      </p:sp>
    </p:spTree>
    <p:extLst>
      <p:ext uri="{BB962C8B-B14F-4D97-AF65-F5344CB8AC3E}">
        <p14:creationId xmlns:p14="http://schemas.microsoft.com/office/powerpoint/2010/main" val="287103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 y="1722436"/>
            <a:ext cx="4038600" cy="4525964"/>
          </a:xfrm>
        </p:spPr>
        <p:txBody>
          <a:bodyPr/>
          <a:lstStyle>
            <a:lvl1pPr>
              <a:buClr>
                <a:schemeClr val="accent6">
                  <a:lumMod val="50000"/>
                </a:schemeClr>
              </a:buClr>
              <a:defRPr sz="2400"/>
            </a:lvl1pPr>
            <a:lvl2pPr>
              <a:buClr>
                <a:schemeClr val="accent6">
                  <a:lumMod val="50000"/>
                </a:schemeClr>
              </a:buClr>
              <a:defRPr sz="2000"/>
            </a:lvl2pPr>
            <a:lvl3pPr>
              <a:buClr>
                <a:schemeClr val="accent6">
                  <a:lumMod val="50000"/>
                </a:schemeClr>
              </a:buClr>
              <a:defRPr sz="2000"/>
            </a:lvl3pPr>
            <a:lvl4pPr>
              <a:buClr>
                <a:schemeClr val="accent6">
                  <a:lumMod val="50000"/>
                </a:schemeClr>
              </a:buClr>
              <a:defRPr sz="1800"/>
            </a:lvl4pPr>
            <a:lvl5pPr>
              <a:buClr>
                <a:schemeClr val="accent6">
                  <a:lumMod val="50000"/>
                </a:schemeClr>
              </a:buCl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67200" y="1722436"/>
            <a:ext cx="4038600" cy="4525964"/>
          </a:xfrm>
        </p:spPr>
        <p:txBody>
          <a:bodyPr/>
          <a:lstStyle>
            <a:lvl1pPr>
              <a:buClr>
                <a:schemeClr val="accent6">
                  <a:lumMod val="50000"/>
                </a:schemeClr>
              </a:buClr>
              <a:defRPr sz="2400"/>
            </a:lvl1pPr>
            <a:lvl2pPr>
              <a:buClr>
                <a:schemeClr val="accent6">
                  <a:lumMod val="50000"/>
                </a:schemeClr>
              </a:buClr>
              <a:defRPr sz="2000"/>
            </a:lvl2pPr>
            <a:lvl3pPr>
              <a:buClr>
                <a:schemeClr val="accent6">
                  <a:lumMod val="50000"/>
                </a:schemeClr>
              </a:buClr>
              <a:defRPr sz="2000"/>
            </a:lvl3pPr>
            <a:lvl4pPr>
              <a:buClr>
                <a:schemeClr val="accent6">
                  <a:lumMod val="50000"/>
                </a:schemeClr>
              </a:buClr>
              <a:defRPr sz="1800"/>
            </a:lvl4pPr>
            <a:lvl5pPr>
              <a:buClr>
                <a:schemeClr val="accent6">
                  <a:lumMod val="50000"/>
                </a:schemeClr>
              </a:buCl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1"/>
          <p:cNvSpPr>
            <a:spLocks noGrp="1"/>
          </p:cNvSpPr>
          <p:nvPr>
            <p:ph type="title"/>
          </p:nvPr>
        </p:nvSpPr>
        <p:spPr>
          <a:xfrm>
            <a:off x="-76200" y="579435"/>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130800" y="1096635"/>
            <a:ext cx="8251200" cy="457200"/>
          </a:xfrm>
        </p:spPr>
        <p:txBody>
          <a:bodyPr>
            <a:normAutofit/>
          </a:bodyPr>
          <a:lstStyle>
            <a:lvl1pPr>
              <a:buFontTx/>
              <a:buNone/>
              <a:defRPr sz="2400">
                <a:solidFill>
                  <a:schemeClr val="accent6">
                    <a:lumMod val="75000"/>
                  </a:schemeClr>
                </a:solidFill>
              </a:defRPr>
            </a:lvl1pPr>
          </a:lstStyle>
          <a:p>
            <a:pPr lvl="0"/>
            <a:r>
              <a:rPr lang="en-US" dirty="0" smtClean="0"/>
              <a:t>Click to edit Master text styles</a:t>
            </a:r>
          </a:p>
        </p:txBody>
      </p:sp>
      <p:sp>
        <p:nvSpPr>
          <p:cNvPr id="6" name="Slide Number Placeholder 8"/>
          <p:cNvSpPr>
            <a:spLocks noGrp="1"/>
          </p:cNvSpPr>
          <p:nvPr>
            <p:ph type="sldNum" sz="quarter" idx="14"/>
          </p:nvPr>
        </p:nvSpPr>
        <p:spPr>
          <a:xfrm>
            <a:off x="457200" y="6637338"/>
            <a:ext cx="2133600" cy="365125"/>
          </a:xfrm>
        </p:spPr>
        <p:txBody>
          <a:bodyPr/>
          <a:lstStyle>
            <a:lvl1pPr>
              <a:defRPr/>
            </a:lvl1pPr>
          </a:lstStyle>
          <a:p>
            <a:pPr>
              <a:defRPr/>
            </a:pPr>
            <a:fld id="{2027BCAF-00C6-C74C-B2EE-5DE3F3C58D67}" type="slidenum">
              <a:rPr lang="en-US"/>
              <a:pPr>
                <a:defRPr/>
              </a:pPr>
              <a:t>‹#›</a:t>
            </a:fld>
            <a:endParaRPr lang="en-US" dirty="0"/>
          </a:p>
        </p:txBody>
      </p:sp>
      <p:sp>
        <p:nvSpPr>
          <p:cNvPr id="7" name="Footer Placeholder 9"/>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962305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457200" y="1905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6" name="Content Placeholder 3"/>
          <p:cNvSpPr>
            <a:spLocks noGrp="1"/>
          </p:cNvSpPr>
          <p:nvPr>
            <p:ph sz="half" idx="2"/>
          </p:nvPr>
        </p:nvSpPr>
        <p:spPr>
          <a:xfrm>
            <a:off x="2971800" y="1905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9" name="Content Placeholder 2"/>
          <p:cNvSpPr>
            <a:spLocks noGrp="1"/>
          </p:cNvSpPr>
          <p:nvPr>
            <p:ph sz="half" idx="14"/>
          </p:nvPr>
        </p:nvSpPr>
        <p:spPr>
          <a:xfrm>
            <a:off x="457200" y="3505199"/>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10" name="Content Placeholder 3"/>
          <p:cNvSpPr>
            <a:spLocks noGrp="1"/>
          </p:cNvSpPr>
          <p:nvPr>
            <p:ph sz="half" idx="15"/>
          </p:nvPr>
        </p:nvSpPr>
        <p:spPr>
          <a:xfrm>
            <a:off x="2971800" y="3505199"/>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11" name="Title 10"/>
          <p:cNvSpPr>
            <a:spLocks noGrp="1"/>
          </p:cNvSpPr>
          <p:nvPr>
            <p:ph type="title"/>
          </p:nvPr>
        </p:nvSpPr>
        <p:spPr>
          <a:xfrm>
            <a:off x="-76200" y="5496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130800" y="1066800"/>
            <a:ext cx="8251200" cy="457200"/>
          </a:xfrm>
        </p:spPr>
        <p:txBody>
          <a:bodyPr>
            <a:normAutofit/>
          </a:bodyPr>
          <a:lstStyle>
            <a:lvl1pPr>
              <a:buFontTx/>
              <a:buNone/>
              <a:defRPr sz="2400"/>
            </a:lvl1pPr>
          </a:lstStyle>
          <a:p>
            <a:pPr lvl="0"/>
            <a:r>
              <a:rPr lang="en-US" dirty="0" smtClean="0"/>
              <a:t>Click to edit Master text styles</a:t>
            </a:r>
          </a:p>
        </p:txBody>
      </p:sp>
      <p:sp>
        <p:nvSpPr>
          <p:cNvPr id="8" name="Footer Placeholder 4"/>
          <p:cNvSpPr>
            <a:spLocks noGrp="1"/>
          </p:cNvSpPr>
          <p:nvPr>
            <p:ph type="ftr" sz="quarter" idx="16"/>
          </p:nvPr>
        </p:nvSpPr>
        <p:spPr/>
        <p:txBody>
          <a:bodyPr/>
          <a:lstStyle>
            <a:lvl1pPr>
              <a:defRPr/>
            </a:lvl1pPr>
          </a:lstStyle>
          <a:p>
            <a:pPr>
              <a:defRPr/>
            </a:pPr>
            <a:endParaRPr lang="en-US"/>
          </a:p>
        </p:txBody>
      </p:sp>
      <p:sp>
        <p:nvSpPr>
          <p:cNvPr id="13" name="Slide Number Placeholder 5"/>
          <p:cNvSpPr>
            <a:spLocks noGrp="1"/>
          </p:cNvSpPr>
          <p:nvPr>
            <p:ph type="sldNum" sz="quarter" idx="17"/>
          </p:nvPr>
        </p:nvSpPr>
        <p:spPr/>
        <p:txBody>
          <a:bodyPr/>
          <a:lstStyle>
            <a:lvl1pPr>
              <a:defRPr/>
            </a:lvl1pPr>
          </a:lstStyle>
          <a:p>
            <a:pPr>
              <a:defRPr/>
            </a:pPr>
            <a:fld id="{C3016AE4-DC2F-EC43-AAB7-1B04D0891019}" type="slidenum">
              <a:rPr lang="en-US"/>
              <a:pPr>
                <a:defRPr/>
              </a:pPr>
              <a:t>‹#›</a:t>
            </a:fld>
            <a:endParaRPr lang="en-US" dirty="0"/>
          </a:p>
        </p:txBody>
      </p:sp>
    </p:spTree>
    <p:extLst>
      <p:ext uri="{BB962C8B-B14F-4D97-AF65-F5344CB8AC3E}">
        <p14:creationId xmlns:p14="http://schemas.microsoft.com/office/powerpoint/2010/main" val="416244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9" name="Title 18"/>
          <p:cNvSpPr>
            <a:spLocks noGrp="1"/>
          </p:cNvSpPr>
          <p:nvPr>
            <p:ph type="title"/>
          </p:nvPr>
        </p:nvSpPr>
        <p:spPr>
          <a:xfrm>
            <a:off x="-76200" y="549600"/>
            <a:ext cx="8229600" cy="639763"/>
          </a:xfrm>
        </p:spPr>
        <p:txBody>
          <a:bodyPr/>
          <a:lstStyle/>
          <a:p>
            <a:r>
              <a:rPr lang="en-US" dirty="0" smtClean="0"/>
              <a:t>Click to edit Master title style</a:t>
            </a:r>
            <a:endParaRPr lang="en-US" dirty="0"/>
          </a:p>
        </p:txBody>
      </p:sp>
      <p:sp>
        <p:nvSpPr>
          <p:cNvPr id="20"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dirty="0" smtClean="0"/>
              <a:t>Click to edit Master text styles</a:t>
            </a:r>
          </a:p>
        </p:txBody>
      </p:sp>
      <p:sp>
        <p:nvSpPr>
          <p:cNvPr id="12" name="Footer Placeholder 4"/>
          <p:cNvSpPr>
            <a:spLocks noGrp="1"/>
          </p:cNvSpPr>
          <p:nvPr>
            <p:ph type="ftr" sz="quarter" idx="18"/>
          </p:nvPr>
        </p:nvSpPr>
        <p:spPr/>
        <p:txBody>
          <a:bodyPr/>
          <a:lstStyle>
            <a:lvl1pPr>
              <a:defRPr/>
            </a:lvl1pPr>
          </a:lstStyle>
          <a:p>
            <a:pPr>
              <a:defRPr/>
            </a:pPr>
            <a:endParaRPr lang="en-US"/>
          </a:p>
        </p:txBody>
      </p:sp>
      <p:sp>
        <p:nvSpPr>
          <p:cNvPr id="13" name="Slide Number Placeholder 5"/>
          <p:cNvSpPr>
            <a:spLocks noGrp="1"/>
          </p:cNvSpPr>
          <p:nvPr>
            <p:ph type="sldNum" sz="quarter" idx="19"/>
          </p:nvPr>
        </p:nvSpPr>
        <p:spPr/>
        <p:txBody>
          <a:bodyPr/>
          <a:lstStyle>
            <a:lvl1pPr>
              <a:defRPr/>
            </a:lvl1pPr>
          </a:lstStyle>
          <a:p>
            <a:pPr>
              <a:defRPr/>
            </a:pPr>
            <a:fld id="{383911DA-C43D-784C-8FF4-228B59502BD5}" type="slidenum">
              <a:rPr lang="en-US"/>
              <a:pPr>
                <a:defRPr/>
              </a:pPr>
              <a:t>‹#›</a:t>
            </a:fld>
            <a:endParaRPr lang="en-US" dirty="0"/>
          </a:p>
        </p:txBody>
      </p:sp>
    </p:spTree>
    <p:extLst>
      <p:ext uri="{BB962C8B-B14F-4D97-AF65-F5344CB8AC3E}">
        <p14:creationId xmlns:p14="http://schemas.microsoft.com/office/powerpoint/2010/main" val="108467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2560637"/>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tx1">
                    <a:lumMod val="95000"/>
                    <a:lumOff val="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 y="2865437"/>
            <a:ext cx="4040188" cy="4068763"/>
          </a:xfrm>
        </p:spPr>
        <p:txBody>
          <a:bodyPr/>
          <a:lstStyle>
            <a:lvl1pPr>
              <a:lnSpc>
                <a:spcPct val="100000"/>
              </a:lnSpc>
              <a:buClr>
                <a:schemeClr val="accent6">
                  <a:lumMod val="50000"/>
                </a:schemeClr>
              </a:buClr>
              <a:defRPr sz="2000">
                <a:solidFill>
                  <a:schemeClr val="accent6">
                    <a:lumMod val="75000"/>
                  </a:schemeClr>
                </a:solidFill>
              </a:defRPr>
            </a:lvl1pPr>
            <a:lvl2pPr>
              <a:lnSpc>
                <a:spcPct val="100000"/>
              </a:lnSpc>
              <a:buClr>
                <a:schemeClr val="accent6">
                  <a:lumMod val="50000"/>
                </a:schemeClr>
              </a:buClr>
              <a:defRPr sz="2000">
                <a:solidFill>
                  <a:schemeClr val="accent6">
                    <a:lumMod val="75000"/>
                  </a:schemeClr>
                </a:solidFill>
              </a:defRPr>
            </a:lvl2pPr>
            <a:lvl3pPr>
              <a:lnSpc>
                <a:spcPct val="100000"/>
              </a:lnSpc>
              <a:buClr>
                <a:schemeClr val="accent6">
                  <a:lumMod val="50000"/>
                </a:schemeClr>
              </a:buClr>
              <a:defRPr sz="1800">
                <a:solidFill>
                  <a:schemeClr val="accent6">
                    <a:lumMod val="75000"/>
                  </a:schemeClr>
                </a:solidFill>
              </a:defRPr>
            </a:lvl3pPr>
            <a:lvl4pPr>
              <a:lnSpc>
                <a:spcPct val="100000"/>
              </a:lnSpc>
              <a:buClr>
                <a:schemeClr val="accent6">
                  <a:lumMod val="50000"/>
                </a:schemeClr>
              </a:buClr>
              <a:defRPr sz="1600">
                <a:solidFill>
                  <a:schemeClr val="accent6">
                    <a:lumMod val="75000"/>
                  </a:schemeClr>
                </a:solidFill>
              </a:defRPr>
            </a:lvl4pPr>
            <a:lvl5pPr>
              <a:lnSpc>
                <a:spcPct val="100000"/>
              </a:lnSpc>
              <a:buClr>
                <a:schemeClr val="accent6">
                  <a:lumMod val="50000"/>
                </a:schemeClr>
              </a:buClr>
              <a:defRPr sz="1600">
                <a:solidFill>
                  <a:schemeClr val="accent6">
                    <a:lumMod val="7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4491039" y="2865437"/>
            <a:ext cx="4041775" cy="4068763"/>
          </a:xfrm>
        </p:spPr>
        <p:txBody>
          <a:bodyPr/>
          <a:lstStyle>
            <a:lvl1pPr>
              <a:buClr>
                <a:schemeClr val="accent6">
                  <a:lumMod val="50000"/>
                </a:schemeClr>
              </a:buClr>
              <a:defRPr sz="2000">
                <a:solidFill>
                  <a:schemeClr val="accent6">
                    <a:lumMod val="75000"/>
                  </a:schemeClr>
                </a:solidFill>
              </a:defRPr>
            </a:lvl1pPr>
            <a:lvl2pPr>
              <a:buClr>
                <a:schemeClr val="accent6">
                  <a:lumMod val="50000"/>
                </a:schemeClr>
              </a:buClr>
              <a:defRPr sz="2000">
                <a:solidFill>
                  <a:schemeClr val="accent6">
                    <a:lumMod val="75000"/>
                  </a:schemeClr>
                </a:solidFill>
              </a:defRPr>
            </a:lvl2pPr>
            <a:lvl3pPr>
              <a:buClr>
                <a:schemeClr val="accent6">
                  <a:lumMod val="50000"/>
                </a:schemeClr>
              </a:buClr>
              <a:defRPr sz="1800">
                <a:solidFill>
                  <a:schemeClr val="accent6">
                    <a:lumMod val="75000"/>
                  </a:schemeClr>
                </a:solidFill>
              </a:defRPr>
            </a:lvl3pPr>
            <a:lvl4pPr>
              <a:buClr>
                <a:schemeClr val="accent6">
                  <a:lumMod val="50000"/>
                </a:schemeClr>
              </a:buClr>
              <a:defRPr sz="1600">
                <a:solidFill>
                  <a:schemeClr val="accent6">
                    <a:lumMod val="75000"/>
                  </a:schemeClr>
                </a:solidFill>
              </a:defRPr>
            </a:lvl4pPr>
            <a:lvl5pPr>
              <a:buClr>
                <a:schemeClr val="accent6">
                  <a:lumMod val="50000"/>
                </a:schemeClr>
              </a:buClr>
              <a:defRPr sz="1600">
                <a:solidFill>
                  <a:schemeClr val="accent6">
                    <a:lumMod val="7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idx="12"/>
          </p:nvPr>
        </p:nvSpPr>
        <p:spPr>
          <a:xfrm>
            <a:off x="4494212" y="2560638"/>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tx1">
                    <a:lumMod val="95000"/>
                    <a:lumOff val="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7" name="Title 16"/>
          <p:cNvSpPr>
            <a:spLocks noGrp="1"/>
          </p:cNvSpPr>
          <p:nvPr>
            <p:ph type="title"/>
          </p:nvPr>
        </p:nvSpPr>
        <p:spPr>
          <a:xfrm>
            <a:off x="-76200" y="625800"/>
            <a:ext cx="8229600" cy="639763"/>
          </a:xfrm>
        </p:spPr>
        <p:txBody>
          <a:bodyPr/>
          <a:lstStyle>
            <a:lvl1pPr>
              <a:defRPr>
                <a:solidFill>
                  <a:schemeClr val="accent6">
                    <a:lumMod val="50000"/>
                  </a:schemeClr>
                </a:solidFill>
              </a:defRPr>
            </a:lvl1pPr>
          </a:lstStyle>
          <a:p>
            <a:r>
              <a:rPr lang="en-US" dirty="0" smtClean="0"/>
              <a:t>Click to edit Master title style</a:t>
            </a:r>
            <a:endParaRPr lang="en-US" dirty="0"/>
          </a:p>
        </p:txBody>
      </p:sp>
      <p:sp>
        <p:nvSpPr>
          <p:cNvPr id="18" name="Text Placeholder 10"/>
          <p:cNvSpPr>
            <a:spLocks noGrp="1"/>
          </p:cNvSpPr>
          <p:nvPr>
            <p:ph type="body" sz="quarter" idx="13"/>
          </p:nvPr>
        </p:nvSpPr>
        <p:spPr>
          <a:xfrm>
            <a:off x="130800" y="1143000"/>
            <a:ext cx="8251200" cy="457200"/>
          </a:xfrm>
        </p:spPr>
        <p:txBody>
          <a:bodyPr>
            <a:normAutofit/>
          </a:bodyPr>
          <a:lstStyle>
            <a:lvl1pPr>
              <a:buFontTx/>
              <a:buNone/>
              <a:defRPr sz="2400">
                <a:solidFill>
                  <a:schemeClr val="accent6">
                    <a:lumMod val="75000"/>
                  </a:schemeClr>
                </a:solidFill>
              </a:defRPr>
            </a:lvl1pPr>
          </a:lstStyle>
          <a:p>
            <a:pPr lvl="0"/>
            <a:r>
              <a:rPr lang="en-US" dirty="0" smtClean="0"/>
              <a:t>Click to edit Master text styles</a:t>
            </a:r>
          </a:p>
        </p:txBody>
      </p:sp>
      <p:sp>
        <p:nvSpPr>
          <p:cNvPr id="8" name="Footer Placeholder 4"/>
          <p:cNvSpPr>
            <a:spLocks noGrp="1"/>
          </p:cNvSpPr>
          <p:nvPr>
            <p:ph type="ftr" sz="quarter" idx="14"/>
          </p:nvPr>
        </p:nvSpPr>
        <p:spPr/>
        <p:txBody>
          <a:bodyPr/>
          <a:lstStyle>
            <a:lvl1pPr>
              <a:defRPr/>
            </a:lvl1pPr>
          </a:lstStyle>
          <a:p>
            <a:pPr>
              <a:defRPr/>
            </a:pPr>
            <a:endParaRPr lang="en-US"/>
          </a:p>
        </p:txBody>
      </p:sp>
      <p:sp>
        <p:nvSpPr>
          <p:cNvPr id="9" name="Slide Number Placeholder 5"/>
          <p:cNvSpPr>
            <a:spLocks noGrp="1"/>
          </p:cNvSpPr>
          <p:nvPr>
            <p:ph type="sldNum" sz="quarter" idx="15"/>
          </p:nvPr>
        </p:nvSpPr>
        <p:spPr/>
        <p:txBody>
          <a:bodyPr/>
          <a:lstStyle>
            <a:lvl1pPr>
              <a:defRPr/>
            </a:lvl1pPr>
          </a:lstStyle>
          <a:p>
            <a:pPr>
              <a:defRPr/>
            </a:pPr>
            <a:fld id="{F28FF29E-0176-F749-B83B-45799EAB144B}" type="slidenum">
              <a:rPr lang="en-US"/>
              <a:pPr>
                <a:defRPr/>
              </a:pPr>
              <a:t>‹#›</a:t>
            </a:fld>
            <a:endParaRPr lang="en-US" dirty="0"/>
          </a:p>
        </p:txBody>
      </p:sp>
    </p:spTree>
    <p:extLst>
      <p:ext uri="{BB962C8B-B14F-4D97-AF65-F5344CB8AC3E}">
        <p14:creationId xmlns:p14="http://schemas.microsoft.com/office/powerpoint/2010/main" val="18557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dirty="0"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endParaRPr lang="en-US"/>
          </a:p>
        </p:txBody>
      </p:sp>
      <p:sp>
        <p:nvSpPr>
          <p:cNvPr id="5" name="Slide Number Placeholder 5"/>
          <p:cNvSpPr>
            <a:spLocks noGrp="1"/>
          </p:cNvSpPr>
          <p:nvPr>
            <p:ph type="sldNum" sz="quarter" idx="15"/>
          </p:nvPr>
        </p:nvSpPr>
        <p:spPr/>
        <p:txBody>
          <a:bodyPr/>
          <a:lstStyle>
            <a:lvl1pPr>
              <a:defRPr/>
            </a:lvl1pPr>
          </a:lstStyle>
          <a:p>
            <a:pPr>
              <a:defRPr/>
            </a:pPr>
            <a:fld id="{83FDF6DA-D263-774A-A4F1-A789D35B863D}" type="slidenum">
              <a:rPr lang="en-US"/>
              <a:pPr>
                <a:defRPr/>
              </a:pPr>
              <a:t>‹#›</a:t>
            </a:fld>
            <a:endParaRPr lang="en-US" dirty="0"/>
          </a:p>
        </p:txBody>
      </p:sp>
    </p:spTree>
    <p:extLst>
      <p:ext uri="{BB962C8B-B14F-4D97-AF65-F5344CB8AC3E}">
        <p14:creationId xmlns:p14="http://schemas.microsoft.com/office/powerpoint/2010/main" val="16055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6" descr="upper_swoosh_graphic_element_reverse.png"/>
          <p:cNvPicPr>
            <a:picLocks noChangeAspect="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5" descr="back_ground_element.png"/>
          <p:cNvPicPr>
            <a:picLocks noChangeAspect="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84138" y="685800"/>
            <a:ext cx="82296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76200" y="1341438"/>
            <a:ext cx="8229600"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3"/>
          </p:nvPr>
        </p:nvSpPr>
        <p:spPr>
          <a:xfrm>
            <a:off x="6248400" y="6653213"/>
            <a:ext cx="2895600" cy="365125"/>
          </a:xfrm>
          <a:prstGeom prst="rect">
            <a:avLst/>
          </a:prstGeom>
        </p:spPr>
        <p:txBody>
          <a:bodyPr/>
          <a:lstStyle>
            <a:lvl1pPr algn="r" fontAlgn="auto">
              <a:spcBef>
                <a:spcPts val="0"/>
              </a:spcBef>
              <a:spcAft>
                <a:spcPts val="0"/>
              </a:spcAft>
              <a:defRPr sz="900">
                <a:solidFill>
                  <a:schemeClr val="tx2"/>
                </a:solidFill>
                <a:latin typeface="Segoe UI" pitchFamily="34" charset="0"/>
                <a:ea typeface="+mn-ea"/>
                <a:cs typeface="Segoe UI" pitchFamily="34" charset="0"/>
              </a:defRPr>
            </a:lvl1pPr>
          </a:lstStyle>
          <a:p>
            <a:pPr>
              <a:defRPr/>
            </a:pPr>
            <a:endParaRPr lang="en-US"/>
          </a:p>
        </p:txBody>
      </p:sp>
      <p:sp>
        <p:nvSpPr>
          <p:cNvPr id="11" name="Slide Number Placeholder 5"/>
          <p:cNvSpPr>
            <a:spLocks noGrp="1"/>
          </p:cNvSpPr>
          <p:nvPr>
            <p:ph type="sldNum" sz="quarter" idx="4"/>
          </p:nvPr>
        </p:nvSpPr>
        <p:spPr>
          <a:xfrm>
            <a:off x="76200" y="6637338"/>
            <a:ext cx="2133600" cy="365125"/>
          </a:xfrm>
          <a:prstGeom prst="rect">
            <a:avLst/>
          </a:prstGeom>
        </p:spPr>
        <p:txBody>
          <a:bodyPr/>
          <a:lstStyle>
            <a:lvl1pPr algn="l" fontAlgn="auto">
              <a:spcBef>
                <a:spcPts val="0"/>
              </a:spcBef>
              <a:spcAft>
                <a:spcPts val="0"/>
              </a:spcAft>
              <a:defRPr sz="1200" b="1">
                <a:solidFill>
                  <a:schemeClr val="tx2"/>
                </a:solidFill>
                <a:latin typeface="Segoe UI" pitchFamily="34" charset="0"/>
                <a:ea typeface="+mn-ea"/>
                <a:cs typeface="Segoe UI" pitchFamily="34" charset="0"/>
              </a:defRPr>
            </a:lvl1pPr>
          </a:lstStyle>
          <a:p>
            <a:pPr>
              <a:defRPr/>
            </a:pPr>
            <a:fld id="{CB32B501-69C9-7845-B8F6-7BE5433B91CD}" type="slidenum">
              <a:rPr lang="en-US"/>
              <a:pPr>
                <a:defRPr/>
              </a:pPr>
              <a:t>‹#›</a:t>
            </a:fld>
            <a:endParaRPr lang="en-US" dirty="0"/>
          </a:p>
        </p:txBody>
      </p:sp>
      <p:sp>
        <p:nvSpPr>
          <p:cNvPr id="1032" name="TextBox 6"/>
          <p:cNvSpPr txBox="1">
            <a:spLocks noChangeArrowheads="1"/>
          </p:cNvSpPr>
          <p:nvPr/>
        </p:nvSpPr>
        <p:spPr bwMode="auto">
          <a:xfrm>
            <a:off x="5257800" y="2895600"/>
            <a:ext cx="121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defRPr/>
            </a:pPr>
            <a:endParaRPr lang="en-US" sz="2400" smtClean="0">
              <a:latin typeface="Perpetua" charset="0"/>
            </a:endParaRPr>
          </a:p>
        </p:txBody>
      </p:sp>
      <p:sp>
        <p:nvSpPr>
          <p:cNvPr id="1033" name="TextBox 7"/>
          <p:cNvSpPr txBox="1">
            <a:spLocks noChangeArrowheads="1"/>
          </p:cNvSpPr>
          <p:nvPr/>
        </p:nvSpPr>
        <p:spPr bwMode="auto">
          <a:xfrm>
            <a:off x="5410200" y="2667000"/>
            <a:ext cx="1447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defRPr/>
            </a:pPr>
            <a:endParaRPr lang="en-US" sz="2400" smtClean="0">
              <a:latin typeface="Perpetua" charset="0"/>
            </a:endParaRPr>
          </a:p>
        </p:txBody>
      </p:sp>
    </p:spTree>
  </p:cSld>
  <p:clrMap bg1="lt1" tx1="dk1" bg2="lt2" tx2="dk2" accent1="accent1" accent2="accent2" accent3="accent3" accent4="accent4" accent5="accent5" accent6="accent6" hlink="hlink" folHlink="folHlink"/>
  <p:sldLayoutIdLst>
    <p:sldLayoutId id="2147483720" r:id="rId1"/>
    <p:sldLayoutId id="2147483710" r:id="rId2"/>
    <p:sldLayoutId id="2147483711" r:id="rId3"/>
    <p:sldLayoutId id="2147483712" r:id="rId4"/>
    <p:sldLayoutId id="2147483721" r:id="rId5"/>
    <p:sldLayoutId id="2147483713" r:id="rId6"/>
    <p:sldLayoutId id="2147483714" r:id="rId7"/>
    <p:sldLayoutId id="2147483715" r:id="rId8"/>
    <p:sldLayoutId id="2147483716" r:id="rId9"/>
    <p:sldLayoutId id="2147483717" r:id="rId10"/>
    <p:sldLayoutId id="2147483718" r:id="rId11"/>
    <p:sldLayoutId id="2147483719" r:id="rId12"/>
    <p:sldLayoutId id="2147483722" r:id="rId13"/>
    <p:sldLayoutId id="2147483723" r:id="rId14"/>
    <p:sldLayoutId id="2147483724" r:id="rId15"/>
  </p:sldLayoutIdLst>
  <p:hf sldNum="0" hdr="0" ftr="0" dt="0"/>
  <p:txStyles>
    <p:titleStyle>
      <a:lvl1pPr algn="l" rtl="0" eaLnBrk="0" fontAlgn="base" hangingPunct="0">
        <a:spcBef>
          <a:spcPct val="0"/>
        </a:spcBef>
        <a:spcAft>
          <a:spcPct val="0"/>
        </a:spcAft>
        <a:buClr>
          <a:srgbClr val="45185D"/>
        </a:buClr>
        <a:buFont typeface="Arial" charset="0"/>
        <a:buChar char="•"/>
        <a:defRPr sz="3600" b="1" kern="1200">
          <a:solidFill>
            <a:srgbClr val="45185D"/>
          </a:solidFill>
          <a:latin typeface="+mj-lt"/>
          <a:ea typeface="ＭＳ Ｐゴシック" charset="0"/>
          <a:cs typeface="Segoe UI" pitchFamily="34" charset="0"/>
        </a:defRPr>
      </a:lvl1pPr>
      <a:lvl2pPr algn="l" rtl="0" eaLnBrk="0" fontAlgn="base" hangingPunct="0">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2pPr>
      <a:lvl3pPr algn="l" rtl="0" eaLnBrk="0" fontAlgn="base" hangingPunct="0">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3pPr>
      <a:lvl4pPr algn="l" rtl="0" eaLnBrk="0" fontAlgn="base" hangingPunct="0">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4pPr>
      <a:lvl5pPr algn="l" rtl="0" eaLnBrk="0" fontAlgn="base" hangingPunct="0">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5pPr>
      <a:lvl6pPr marL="457200" algn="l" rtl="0" fontAlgn="base">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6pPr>
      <a:lvl7pPr marL="914400" algn="l" rtl="0" fontAlgn="base">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7pPr>
      <a:lvl8pPr marL="1371600" algn="l" rtl="0" fontAlgn="base">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8pPr>
      <a:lvl9pPr marL="1828800" algn="l" rtl="0" fontAlgn="base">
        <a:spcBef>
          <a:spcPct val="0"/>
        </a:spcBef>
        <a:spcAft>
          <a:spcPct val="0"/>
        </a:spcAft>
        <a:buClr>
          <a:srgbClr val="45185D"/>
        </a:buClr>
        <a:buFont typeface="Arial" charset="0"/>
        <a:buChar char="•"/>
        <a:defRPr sz="3600" b="1">
          <a:solidFill>
            <a:srgbClr val="45185D"/>
          </a:solidFill>
          <a:latin typeface="Arial" charset="0"/>
          <a:ea typeface="ＭＳ Ｐゴシック" charset="0"/>
        </a:defRPr>
      </a:lvl9pPr>
    </p:titleStyle>
    <p:bodyStyle>
      <a:lvl1pPr marL="173038" indent="-173038" algn="l" rtl="0" eaLnBrk="0" fontAlgn="base" hangingPunct="0">
        <a:spcBef>
          <a:spcPct val="20000"/>
        </a:spcBef>
        <a:spcAft>
          <a:spcPct val="0"/>
        </a:spcAft>
        <a:buClr>
          <a:srgbClr val="45185D"/>
        </a:buClr>
        <a:buSzPct val="70000"/>
        <a:buFont typeface="Arial" charset="0"/>
        <a:buChar char="•"/>
        <a:defRPr sz="3200" kern="1200">
          <a:solidFill>
            <a:srgbClr val="67258C"/>
          </a:solidFill>
          <a:latin typeface="+mn-lt"/>
          <a:ea typeface="ＭＳ Ｐゴシック" charset="0"/>
          <a:cs typeface="Segoe UI" pitchFamily="34" charset="0"/>
        </a:defRPr>
      </a:lvl1pPr>
      <a:lvl2pPr marL="627063" indent="-169863" algn="l" rtl="0" eaLnBrk="0" fontAlgn="base" hangingPunct="0">
        <a:spcBef>
          <a:spcPct val="20000"/>
        </a:spcBef>
        <a:spcAft>
          <a:spcPct val="0"/>
        </a:spcAft>
        <a:buClr>
          <a:srgbClr val="45185D"/>
        </a:buClr>
        <a:buSzPct val="70000"/>
        <a:buFont typeface="Arial" charset="0"/>
        <a:buChar char="•"/>
        <a:defRPr sz="2800" kern="1200">
          <a:solidFill>
            <a:srgbClr val="67258C"/>
          </a:solidFill>
          <a:latin typeface="+mn-lt"/>
          <a:ea typeface="ＭＳ Ｐゴシック" charset="0"/>
          <a:cs typeface="Segoe UI" pitchFamily="34" charset="0"/>
        </a:defRPr>
      </a:lvl2pPr>
      <a:lvl3pPr marL="1030288" indent="-115888" algn="l" rtl="0" eaLnBrk="0" fontAlgn="base" hangingPunct="0">
        <a:spcBef>
          <a:spcPct val="20000"/>
        </a:spcBef>
        <a:spcAft>
          <a:spcPct val="0"/>
        </a:spcAft>
        <a:buClr>
          <a:srgbClr val="45185D"/>
        </a:buClr>
        <a:buSzPct val="70000"/>
        <a:buFont typeface="Arial" charset="0"/>
        <a:buChar char="•"/>
        <a:defRPr sz="2400" kern="1200">
          <a:solidFill>
            <a:srgbClr val="67258C"/>
          </a:solidFill>
          <a:latin typeface="+mn-lt"/>
          <a:ea typeface="ＭＳ Ｐゴシック" charset="0"/>
          <a:cs typeface="Segoe UI" pitchFamily="34" charset="0"/>
        </a:defRPr>
      </a:lvl3pPr>
      <a:lvl4pPr marL="1482725" indent="-111125" algn="l" rtl="0" eaLnBrk="0" fontAlgn="base" hangingPunct="0">
        <a:spcBef>
          <a:spcPct val="20000"/>
        </a:spcBef>
        <a:spcAft>
          <a:spcPct val="0"/>
        </a:spcAft>
        <a:buClr>
          <a:srgbClr val="45185D"/>
        </a:buClr>
        <a:buSzPct val="70000"/>
        <a:buFont typeface="Arial" charset="0"/>
        <a:buChar char="•"/>
        <a:defRPr sz="2000" kern="1200">
          <a:solidFill>
            <a:srgbClr val="67258C"/>
          </a:solidFill>
          <a:latin typeface="+mn-lt"/>
          <a:ea typeface="ＭＳ Ｐゴシック" charset="0"/>
          <a:cs typeface="Segoe UI" pitchFamily="34" charset="0"/>
        </a:defRPr>
      </a:lvl4pPr>
      <a:lvl5pPr marL="1944688" indent="-115888" algn="l" rtl="0" eaLnBrk="0" fontAlgn="base" hangingPunct="0">
        <a:spcBef>
          <a:spcPct val="20000"/>
        </a:spcBef>
        <a:spcAft>
          <a:spcPct val="0"/>
        </a:spcAft>
        <a:buClr>
          <a:srgbClr val="45185D"/>
        </a:buClr>
        <a:buSzPct val="70000"/>
        <a:buFont typeface="Arial" charset="0"/>
        <a:buChar char="•"/>
        <a:defRPr sz="2000" kern="1200">
          <a:solidFill>
            <a:srgbClr val="67258C"/>
          </a:solidFill>
          <a:latin typeface="+mn-lt"/>
          <a:ea typeface="ＭＳ Ｐゴシック"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4v"/><Relationship Id="rId1" Type="http://schemas.microsoft.com/office/2007/relationships/media" Target="../media/media2.m4v"/><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4v"/><Relationship Id="rId1" Type="http://schemas.microsoft.com/office/2007/relationships/media" Target="../media/media3.m4v"/><Relationship Id="rId5" Type="http://schemas.openxmlformats.org/officeDocument/2006/relationships/image" Target="../media/image3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5200" y="1882775"/>
            <a:ext cx="5715000" cy="860425"/>
          </a:xfrm>
        </p:spPr>
        <p:txBody>
          <a:bodyPr rtlCol="0">
            <a:noAutofit/>
          </a:bodyPr>
          <a:lstStyle/>
          <a:p>
            <a:pPr algn="ctr" eaLnBrk="1" fontAlgn="auto" hangingPunct="1">
              <a:spcAft>
                <a:spcPts val="0"/>
              </a:spcAft>
              <a:buClr>
                <a:schemeClr val="accent6">
                  <a:lumMod val="50000"/>
                </a:schemeClr>
              </a:buClr>
              <a:defRPr/>
            </a:pPr>
            <a:r>
              <a:rPr lang="en-US" sz="2800" dirty="0" smtClean="0">
                <a:ea typeface="+mj-ea"/>
              </a:rPr>
              <a:t>Evidence Behind Quark Gluon Plasma at the Relativistic Heavy Ion Collider</a:t>
            </a:r>
            <a:endParaRPr lang="en-US" sz="2800" dirty="0">
              <a:ea typeface="+mj-ea"/>
            </a:endParaRPr>
          </a:p>
        </p:txBody>
      </p:sp>
      <p:sp>
        <p:nvSpPr>
          <p:cNvPr id="3" name="Subtitle 2"/>
          <p:cNvSpPr>
            <a:spLocks noGrp="1"/>
          </p:cNvSpPr>
          <p:nvPr>
            <p:ph type="subTitle" idx="1"/>
          </p:nvPr>
        </p:nvSpPr>
        <p:spPr>
          <a:xfrm>
            <a:off x="6324600" y="3200400"/>
            <a:ext cx="2953200" cy="1295400"/>
          </a:xfrm>
          <a:extLst/>
        </p:spPr>
        <p:txBody>
          <a:bodyPr rtlCol="0"/>
          <a:lstStyle/>
          <a:p>
            <a:pPr eaLnBrk="1" fontAlgn="auto" hangingPunct="1">
              <a:spcAft>
                <a:spcPts val="0"/>
              </a:spcAft>
              <a:buClr>
                <a:schemeClr val="accent6">
                  <a:lumMod val="50000"/>
                </a:schemeClr>
              </a:buClr>
              <a:buFont typeface="Arial" pitchFamily="34" charset="0"/>
              <a:buNone/>
              <a:defRPr/>
            </a:pPr>
            <a:r>
              <a:rPr lang="en-US" sz="1800" dirty="0">
                <a:ea typeface="+mn-ea"/>
              </a:rPr>
              <a:t>Ashley Sexton</a:t>
            </a:r>
          </a:p>
          <a:p>
            <a:pPr eaLnBrk="1" fontAlgn="auto" hangingPunct="1">
              <a:spcAft>
                <a:spcPts val="0"/>
              </a:spcAft>
              <a:buClr>
                <a:schemeClr val="accent6">
                  <a:lumMod val="50000"/>
                </a:schemeClr>
              </a:buClr>
              <a:buFont typeface="Arial" pitchFamily="34" charset="0"/>
              <a:buNone/>
              <a:defRPr/>
            </a:pPr>
            <a:r>
              <a:rPr lang="en-US" sz="1800" dirty="0">
                <a:ea typeface="+mn-ea"/>
              </a:rPr>
              <a:t>University of </a:t>
            </a:r>
            <a:r>
              <a:rPr lang="en-US" sz="1800" dirty="0" smtClean="0">
                <a:ea typeface="+mn-ea"/>
              </a:rPr>
              <a:t>Maryland</a:t>
            </a:r>
            <a:endParaRPr lang="en-US" sz="1800" dirty="0">
              <a:ea typeface="+mn-ea"/>
            </a:endParaRPr>
          </a:p>
          <a:p>
            <a:pPr eaLnBrk="1" fontAlgn="auto" hangingPunct="1">
              <a:spcAft>
                <a:spcPts val="0"/>
              </a:spcAft>
              <a:buClr>
                <a:schemeClr val="accent6">
                  <a:lumMod val="50000"/>
                </a:schemeClr>
              </a:buClr>
              <a:buFont typeface="Arial" pitchFamily="34" charset="0"/>
              <a:buNone/>
              <a:defRPr/>
            </a:pPr>
            <a:r>
              <a:rPr lang="en-US" sz="1800" dirty="0" smtClean="0">
                <a:ea typeface="+mn-ea"/>
              </a:rPr>
              <a:t>College </a:t>
            </a:r>
            <a:r>
              <a:rPr lang="en-US" sz="1800" dirty="0">
                <a:ea typeface="+mn-ea"/>
              </a:rPr>
              <a:t>Park</a:t>
            </a:r>
          </a:p>
          <a:p>
            <a:pPr eaLnBrk="1" fontAlgn="auto" hangingPunct="1">
              <a:spcAft>
                <a:spcPts val="0"/>
              </a:spcAft>
              <a:buClr>
                <a:schemeClr val="accent6">
                  <a:lumMod val="50000"/>
                </a:schemeClr>
              </a:buClr>
              <a:buFont typeface="Arial" pitchFamily="34" charset="0"/>
              <a:buNone/>
              <a:defRPr/>
            </a:pPr>
            <a:endParaRPr lang="en-US" sz="1800" dirty="0">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err="1">
                <a:latin typeface="Arial"/>
                <a:ea typeface="+mj-ea"/>
                <a:cs typeface="Arial"/>
              </a:rPr>
              <a:t>Deconfinement</a:t>
            </a:r>
            <a:r>
              <a:rPr lang="en-US" sz="4000" dirty="0">
                <a:latin typeface="Arial"/>
                <a:ea typeface="+mj-ea"/>
                <a:cs typeface="Arial"/>
              </a:rPr>
              <a:t> of quarks and gluons?</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4" name="Rectangle 3"/>
          <p:cNvSpPr/>
          <p:nvPr/>
        </p:nvSpPr>
        <p:spPr>
          <a:xfrm>
            <a:off x="1524000" y="2743200"/>
            <a:ext cx="1295400" cy="3048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1" name="Rectangle 10"/>
          <p:cNvSpPr/>
          <p:nvPr/>
        </p:nvSpPr>
        <p:spPr>
          <a:xfrm>
            <a:off x="1447800" y="2057400"/>
            <a:ext cx="1295400" cy="3048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2" name="Rectangle 11"/>
          <p:cNvSpPr/>
          <p:nvPr/>
        </p:nvSpPr>
        <p:spPr>
          <a:xfrm>
            <a:off x="1447800" y="1981200"/>
            <a:ext cx="1295400" cy="3048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pic>
        <p:nvPicPr>
          <p:cNvPr id="21510" name="Picture 5"/>
          <p:cNvPicPr>
            <a:picLocks noChangeAspect="1"/>
          </p:cNvPicPr>
          <p:nvPr/>
        </p:nvPicPr>
        <p:blipFill>
          <a:blip r:embed="rId3">
            <a:extLst>
              <a:ext uri="{28A0092B-C50C-407E-A947-70E740481C1C}">
                <a14:useLocalDpi xmlns:a14="http://schemas.microsoft.com/office/drawing/2010/main" val="0"/>
              </a:ext>
            </a:extLst>
          </a:blip>
          <a:srcRect b="4266"/>
          <a:stretch>
            <a:fillRect/>
          </a:stretch>
        </p:blipFill>
        <p:spPr bwMode="auto">
          <a:xfrm>
            <a:off x="762000" y="2590800"/>
            <a:ext cx="7354246"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rot="10800000">
            <a:off x="3048000" y="5791200"/>
            <a:ext cx="4648200" cy="381000"/>
          </a:xfrm>
          <a:prstGeom prst="rightArrow">
            <a:avLst/>
          </a:prstGeom>
          <a:solidFill>
            <a:srgbClr val="0000FF"/>
          </a:solid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4" name="Right Arrow 13"/>
          <p:cNvSpPr/>
          <p:nvPr/>
        </p:nvSpPr>
        <p:spPr>
          <a:xfrm>
            <a:off x="3048000" y="1905000"/>
            <a:ext cx="4724400" cy="381000"/>
          </a:xfrm>
          <a:prstGeom prst="rightArrow">
            <a:avLst/>
          </a:prstGeom>
          <a:solidFill>
            <a:srgbClr val="008000"/>
          </a:solid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3" name="TextBox 2"/>
          <p:cNvSpPr txBox="1"/>
          <p:nvPr/>
        </p:nvSpPr>
        <p:spPr>
          <a:xfrm>
            <a:off x="1371600" y="1600200"/>
            <a:ext cx="914400" cy="914400"/>
          </a:xfrm>
          <a:prstGeom prst="rect">
            <a:avLst/>
          </a:prstGeom>
        </p:spPr>
        <p:txBody>
          <a:bodyPr wrap="none" anchor="ctr">
            <a:normAutofit/>
          </a:bodyPr>
          <a:lstStyle/>
          <a:p>
            <a:pPr fontAlgn="auto">
              <a:spcAft>
                <a:spcPts val="0"/>
              </a:spcAft>
              <a:defRPr/>
            </a:pPr>
            <a:r>
              <a:rPr lang="en-US" sz="2400" dirty="0" smtClean="0">
                <a:latin typeface="Arial"/>
                <a:ea typeface="+mj-ea"/>
                <a:cs typeface="Arial"/>
              </a:rPr>
              <a:t>Nature </a:t>
            </a:r>
            <a:endParaRPr lang="en-US" sz="2400" dirty="0">
              <a:latin typeface="Arial"/>
              <a:ea typeface="+mj-ea"/>
              <a:cs typeface="Arial"/>
            </a:endParaRPr>
          </a:p>
        </p:txBody>
      </p:sp>
      <p:sp>
        <p:nvSpPr>
          <p:cNvPr id="5" name="TextBox 4"/>
          <p:cNvSpPr txBox="1"/>
          <p:nvPr/>
        </p:nvSpPr>
        <p:spPr>
          <a:xfrm>
            <a:off x="1447800" y="5715000"/>
            <a:ext cx="914400" cy="914400"/>
          </a:xfrm>
          <a:prstGeom prst="rect">
            <a:avLst/>
          </a:prstGeom>
        </p:spPr>
        <p:txBody>
          <a:bodyPr wrap="none" anchor="ctr">
            <a:normAutofit/>
          </a:bodyPr>
          <a:lstStyle/>
          <a:p>
            <a:pPr algn="ctr" fontAlgn="auto">
              <a:spcAft>
                <a:spcPts val="0"/>
              </a:spcAft>
              <a:defRPr/>
            </a:pPr>
            <a:r>
              <a:rPr lang="en-US" sz="2400" dirty="0" smtClean="0">
                <a:latin typeface="Arial"/>
                <a:ea typeface="+mj-ea"/>
                <a:cs typeface="Arial"/>
              </a:rPr>
              <a:t>Experimental </a:t>
            </a:r>
          </a:p>
          <a:p>
            <a:pPr algn="ctr" fontAlgn="auto">
              <a:spcAft>
                <a:spcPts val="0"/>
              </a:spcAft>
              <a:defRPr/>
            </a:pPr>
            <a:r>
              <a:rPr lang="en-US" sz="2400" dirty="0" smtClean="0">
                <a:latin typeface="Arial"/>
                <a:ea typeface="+mj-ea"/>
                <a:cs typeface="Arial"/>
              </a:rPr>
              <a:t>(Particle Accelerators)</a:t>
            </a:r>
            <a:endParaRPr lang="en-US" sz="2400" dirty="0">
              <a:latin typeface="Arial"/>
              <a:ea typeface="+mj-ea"/>
              <a:cs typeface="Arial"/>
            </a:endParaRPr>
          </a:p>
        </p:txBody>
      </p:sp>
      <p:sp>
        <p:nvSpPr>
          <p:cNvPr id="6" name="TextBox 5"/>
          <p:cNvSpPr txBox="1"/>
          <p:nvPr/>
        </p:nvSpPr>
        <p:spPr>
          <a:xfrm>
            <a:off x="3581400" y="5257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T = 2 x 10</a:t>
            </a:r>
            <a:r>
              <a:rPr kumimoji="0" lang="en-US" b="0" i="0" u="none" strike="noStrike" kern="1200" cap="none" spc="0" normalizeH="0" baseline="30000" noProof="0" dirty="0" smtClean="0">
                <a:ln>
                  <a:noFill/>
                </a:ln>
                <a:solidFill>
                  <a:schemeClr val="tx1"/>
                </a:solidFill>
                <a:effectLst/>
                <a:uLnTx/>
                <a:uFillTx/>
                <a:latin typeface="Arial"/>
                <a:ea typeface="+mj-ea"/>
                <a:cs typeface="Arial"/>
              </a:rPr>
              <a:t>12</a:t>
            </a:r>
            <a:r>
              <a:rPr kumimoji="0" lang="en-US" b="0" i="0" u="none" strike="noStrike" kern="1200" cap="none" spc="0" normalizeH="0" baseline="0" noProof="0" dirty="0" smtClean="0">
                <a:ln>
                  <a:noFill/>
                </a:ln>
                <a:solidFill>
                  <a:schemeClr val="tx1"/>
                </a:solidFill>
                <a:effectLst/>
                <a:uLnTx/>
                <a:uFillTx/>
                <a:latin typeface="Arial"/>
                <a:ea typeface="+mj-ea"/>
                <a:cs typeface="Arial"/>
              </a:rPr>
              <a:t> K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How do we do it?</a:t>
            </a:r>
            <a:endParaRPr lang="en-US" sz="4000" dirty="0">
              <a:latin typeface="Arial"/>
              <a:cs typeface="Arial"/>
            </a:endParaRP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9" name="TextBox 8"/>
          <p:cNvSpPr txBox="1"/>
          <p:nvPr/>
        </p:nvSpPr>
        <p:spPr>
          <a:xfrm>
            <a:off x="3738563" y="1012825"/>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pic>
        <p:nvPicPr>
          <p:cNvPr id="2253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50149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4196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Brookhaven National Lab (BNL) </a:t>
            </a:r>
          </a:p>
        </p:txBody>
      </p:sp>
      <p:sp>
        <p:nvSpPr>
          <p:cNvPr id="8" name="TextBox 7"/>
          <p:cNvSpPr txBox="1"/>
          <p:nvPr/>
        </p:nvSpPr>
        <p:spPr>
          <a:xfrm>
            <a:off x="6172200" y="167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4" name="Picture 3"/>
          <p:cNvPicPr>
            <a:picLocks noChangeAspect="1"/>
          </p:cNvPicPr>
          <p:nvPr/>
        </p:nvPicPr>
        <p:blipFill>
          <a:blip r:embed="rId4"/>
          <a:stretch>
            <a:fillRect/>
          </a:stretch>
        </p:blipFill>
        <p:spPr>
          <a:xfrm>
            <a:off x="4648200" y="2438400"/>
            <a:ext cx="3657600" cy="3086100"/>
          </a:xfrm>
          <a:prstGeom prst="rect">
            <a:avLst/>
          </a:prstGeom>
        </p:spPr>
      </p:pic>
      <p:sp>
        <p:nvSpPr>
          <p:cNvPr id="5" name="Rectangle 4"/>
          <p:cNvSpPr/>
          <p:nvPr/>
        </p:nvSpPr>
        <p:spPr>
          <a:xfrm>
            <a:off x="5638800" y="2895600"/>
            <a:ext cx="1990637" cy="307777"/>
          </a:xfrm>
          <a:prstGeom prst="rect">
            <a:avLst/>
          </a:prstGeom>
        </p:spPr>
        <p:txBody>
          <a:bodyPr wrap="none">
            <a:spAutoFit/>
          </a:bodyPr>
          <a:lstStyle/>
          <a:p>
            <a:pPr fontAlgn="auto">
              <a:spcAft>
                <a:spcPts val="0"/>
              </a:spcAft>
            </a:pPr>
            <a:r>
              <a:rPr lang="en-US" sz="1400" dirty="0">
                <a:solidFill>
                  <a:schemeClr val="bg1"/>
                </a:solidFill>
                <a:latin typeface="Arial"/>
                <a:cs typeface="Arial"/>
              </a:rPr>
              <a:t>2.4 mile circumference</a:t>
            </a:r>
          </a:p>
        </p:txBody>
      </p:sp>
    </p:spTree>
    <p:extLst>
      <p:ext uri="{BB962C8B-B14F-4D97-AF65-F5344CB8AC3E}">
        <p14:creationId xmlns:p14="http://schemas.microsoft.com/office/powerpoint/2010/main" val="2958311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Brookhaven National Lab (BNL)</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9" name="TextBox 8"/>
          <p:cNvSpPr txBox="1"/>
          <p:nvPr/>
        </p:nvSpPr>
        <p:spPr>
          <a:xfrm>
            <a:off x="3738563" y="1012825"/>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pic>
        <p:nvPicPr>
          <p:cNvPr id="23556"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50149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lip 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97400" y="2438400"/>
            <a:ext cx="4470400" cy="3352800"/>
          </a:xfrm>
          <a:prstGeom prst="rect">
            <a:avLst/>
          </a:prstGeom>
        </p:spPr>
      </p:pic>
    </p:spTree>
    <p:extLst>
      <p:ext uri="{BB962C8B-B14F-4D97-AF65-F5344CB8AC3E}">
        <p14:creationId xmlns:p14="http://schemas.microsoft.com/office/powerpoint/2010/main" val="1081182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Brookhaven National Lab (BNL)</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9" name="TextBox 8"/>
          <p:cNvSpPr txBox="1"/>
          <p:nvPr/>
        </p:nvSpPr>
        <p:spPr>
          <a:xfrm>
            <a:off x="3738563" y="1012825"/>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pic>
        <p:nvPicPr>
          <p:cNvPr id="2458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50149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lip 1.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97400" y="2438400"/>
            <a:ext cx="4470400" cy="3352800"/>
          </a:xfrm>
          <a:prstGeom prst="rect">
            <a:avLst/>
          </a:prstGeom>
        </p:spPr>
      </p:pic>
    </p:spTree>
    <p:extLst>
      <p:ext uri="{BB962C8B-B14F-4D97-AF65-F5344CB8AC3E}">
        <p14:creationId xmlns:p14="http://schemas.microsoft.com/office/powerpoint/2010/main" val="36517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p:cNvSpPr/>
          <p:nvPr/>
        </p:nvSpPr>
        <p:spPr>
          <a:xfrm>
            <a:off x="6400800" y="1752600"/>
            <a:ext cx="4953000" cy="4953000"/>
          </a:xfrm>
          <a:prstGeom prst="ellipse">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604" name="Oval 25603"/>
          <p:cNvSpPr/>
          <p:nvPr/>
        </p:nvSpPr>
        <p:spPr>
          <a:xfrm>
            <a:off x="-1905000" y="1828800"/>
            <a:ext cx="4953000" cy="4953000"/>
          </a:xfrm>
          <a:prstGeom prst="ellipse">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grpSp>
        <p:nvGrpSpPr>
          <p:cNvPr id="9" name="Group 93"/>
          <p:cNvGrpSpPr>
            <a:grpSpLocks/>
          </p:cNvGrpSpPr>
          <p:nvPr/>
        </p:nvGrpSpPr>
        <p:grpSpPr bwMode="auto">
          <a:xfrm>
            <a:off x="457201" y="2514600"/>
            <a:ext cx="1295400" cy="1295401"/>
            <a:chOff x="457200" y="4343400"/>
            <a:chExt cx="2438400" cy="2438400"/>
          </a:xfrm>
        </p:grpSpPr>
        <p:sp>
          <p:nvSpPr>
            <p:cNvPr id="25" name="Oval 24"/>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26" name="Oval 25"/>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7" name="Oval 26"/>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28" name="Oval 27"/>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30" name="TextBox 29"/>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1" name="TextBox 30"/>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2" name="Freeform 31"/>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3" name="Freeform 32"/>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4" name="Freeform 33"/>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37" name="Group 93"/>
          <p:cNvGrpSpPr>
            <a:grpSpLocks/>
          </p:cNvGrpSpPr>
          <p:nvPr/>
        </p:nvGrpSpPr>
        <p:grpSpPr bwMode="auto">
          <a:xfrm>
            <a:off x="1447800" y="3810000"/>
            <a:ext cx="1295400" cy="1295401"/>
            <a:chOff x="457200" y="4343400"/>
            <a:chExt cx="2438400" cy="2438400"/>
          </a:xfrm>
        </p:grpSpPr>
        <p:sp>
          <p:nvSpPr>
            <p:cNvPr id="38" name="Oval 3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39" name="Oval 3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40" name="Oval 3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41" name="Oval 4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42" name="TextBox 4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43" name="TextBox 4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44" name="Freeform 4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5" name="Freeform 4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6" name="Freeform 4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47" name="Group 93"/>
          <p:cNvGrpSpPr>
            <a:grpSpLocks/>
          </p:cNvGrpSpPr>
          <p:nvPr/>
        </p:nvGrpSpPr>
        <p:grpSpPr bwMode="auto">
          <a:xfrm>
            <a:off x="304800" y="4876800"/>
            <a:ext cx="1295400" cy="1295401"/>
            <a:chOff x="457200" y="4343400"/>
            <a:chExt cx="2438400" cy="2438400"/>
          </a:xfrm>
        </p:grpSpPr>
        <p:sp>
          <p:nvSpPr>
            <p:cNvPr id="48" name="Oval 4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49" name="Oval 4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0" name="Oval 4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51" name="Oval 5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2" name="TextBox 5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3" name="TextBox 5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4" name="Freeform 5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5" name="Freeform 5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6" name="Freeform 5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57" name="Group 93"/>
          <p:cNvGrpSpPr>
            <a:grpSpLocks/>
          </p:cNvGrpSpPr>
          <p:nvPr/>
        </p:nvGrpSpPr>
        <p:grpSpPr bwMode="auto">
          <a:xfrm>
            <a:off x="7467600" y="2362200"/>
            <a:ext cx="1295400" cy="1295401"/>
            <a:chOff x="457200" y="4343400"/>
            <a:chExt cx="2438400" cy="2438400"/>
          </a:xfrm>
        </p:grpSpPr>
        <p:sp>
          <p:nvSpPr>
            <p:cNvPr id="58" name="Oval 5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59" name="Oval 5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0" name="Oval 5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1" name="Oval 6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2" name="TextBox 6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3" name="TextBox 6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4" name="Freeform 6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65" name="Freeform 6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66" name="Freeform 6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67" name="Group 93"/>
          <p:cNvGrpSpPr>
            <a:grpSpLocks/>
          </p:cNvGrpSpPr>
          <p:nvPr/>
        </p:nvGrpSpPr>
        <p:grpSpPr bwMode="auto">
          <a:xfrm>
            <a:off x="6781800" y="3657600"/>
            <a:ext cx="1295400" cy="1295401"/>
            <a:chOff x="457200" y="4343400"/>
            <a:chExt cx="2438400" cy="2438400"/>
          </a:xfrm>
        </p:grpSpPr>
        <p:sp>
          <p:nvSpPr>
            <p:cNvPr id="68" name="Oval 6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69" name="Oval 6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0" name="Oval 6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71" name="Oval 7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2" name="TextBox 7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3" name="TextBox 7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4" name="Freeform 7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5" name="Freeform 7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6" name="Freeform 7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77" name="Group 93"/>
          <p:cNvGrpSpPr>
            <a:grpSpLocks/>
          </p:cNvGrpSpPr>
          <p:nvPr/>
        </p:nvGrpSpPr>
        <p:grpSpPr bwMode="auto">
          <a:xfrm>
            <a:off x="7620000" y="4953000"/>
            <a:ext cx="1295400" cy="1295401"/>
            <a:chOff x="457200" y="4343400"/>
            <a:chExt cx="2438400" cy="2438400"/>
          </a:xfrm>
        </p:grpSpPr>
        <p:sp>
          <p:nvSpPr>
            <p:cNvPr id="78" name="Oval 7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79" name="Oval 7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0" name="Oval 7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81" name="Oval 8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2" name="TextBox 8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83" name="TextBox 8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84" name="Freeform 8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5" name="Freeform 8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6" name="Freeform 8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cxnSp>
        <p:nvCxnSpPr>
          <p:cNvPr id="5" name="Straight Arrow Connector 4"/>
          <p:cNvCxnSpPr/>
          <p:nvPr/>
        </p:nvCxnSpPr>
        <p:spPr>
          <a:xfrm>
            <a:off x="2133600" y="3048000"/>
            <a:ext cx="990600" cy="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2895600" y="4419600"/>
            <a:ext cx="990600" cy="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1905000" y="5638800"/>
            <a:ext cx="1219200" cy="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flipH="1" flipV="1">
            <a:off x="6019800" y="2895600"/>
            <a:ext cx="1194724" cy="2685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H="1" flipV="1">
            <a:off x="5334000" y="4343400"/>
            <a:ext cx="1194724" cy="2685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flipH="1" flipV="1">
            <a:off x="6172200" y="5638800"/>
            <a:ext cx="1194724" cy="26850"/>
          </a:xfrm>
          <a:prstGeom prst="straightConnector1">
            <a:avLst/>
          </a:prstGeom>
          <a:ln w="28575" cmpd="sng">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5603" name="TextBox 25602"/>
          <p:cNvSpPr txBox="1"/>
          <p:nvPr/>
        </p:nvSpPr>
        <p:spPr>
          <a:xfrm>
            <a:off x="3886200" y="1524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5608" name="Rectangle 25607"/>
          <p:cNvSpPr/>
          <p:nvPr/>
        </p:nvSpPr>
        <p:spPr>
          <a:xfrm>
            <a:off x="3124200" y="1447800"/>
            <a:ext cx="5562600" cy="369332"/>
          </a:xfrm>
          <a:prstGeom prst="rect">
            <a:avLst/>
          </a:prstGeom>
        </p:spPr>
        <p:txBody>
          <a:bodyPr wrap="square">
            <a:spAutoFit/>
          </a:bodyPr>
          <a:lstStyle/>
          <a:p>
            <a:r>
              <a:rPr lang="en-US" dirty="0">
                <a:cs typeface="Arial" charset="0"/>
              </a:rPr>
              <a:t>Accelerate gold ions to 99.995% the speed of light</a:t>
            </a:r>
          </a:p>
        </p:txBody>
      </p:sp>
    </p:spTree>
    <p:extLst>
      <p:ext uri="{BB962C8B-B14F-4D97-AF65-F5344CB8AC3E}">
        <p14:creationId xmlns:p14="http://schemas.microsoft.com/office/powerpoint/2010/main" val="2032034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grpSp>
        <p:nvGrpSpPr>
          <p:cNvPr id="9" name="Group 93"/>
          <p:cNvGrpSpPr>
            <a:grpSpLocks/>
          </p:cNvGrpSpPr>
          <p:nvPr/>
        </p:nvGrpSpPr>
        <p:grpSpPr bwMode="auto">
          <a:xfrm>
            <a:off x="457201" y="2514600"/>
            <a:ext cx="1295400" cy="1295401"/>
            <a:chOff x="457200" y="4343400"/>
            <a:chExt cx="2438400" cy="2438400"/>
          </a:xfrm>
        </p:grpSpPr>
        <p:sp>
          <p:nvSpPr>
            <p:cNvPr id="25" name="Oval 24"/>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26" name="Oval 25"/>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7" name="Oval 26"/>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28" name="Oval 27"/>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30" name="TextBox 29"/>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1" name="TextBox 30"/>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2" name="Freeform 31"/>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3" name="Freeform 32"/>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4" name="Freeform 33"/>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37" name="Group 93"/>
          <p:cNvGrpSpPr>
            <a:grpSpLocks/>
          </p:cNvGrpSpPr>
          <p:nvPr/>
        </p:nvGrpSpPr>
        <p:grpSpPr bwMode="auto">
          <a:xfrm>
            <a:off x="1447800" y="3810000"/>
            <a:ext cx="1295400" cy="1295401"/>
            <a:chOff x="457200" y="4343400"/>
            <a:chExt cx="2438400" cy="2438400"/>
          </a:xfrm>
        </p:grpSpPr>
        <p:sp>
          <p:nvSpPr>
            <p:cNvPr id="38" name="Oval 3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39" name="Oval 3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40" name="Oval 3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41" name="Oval 4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42" name="TextBox 4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43" name="TextBox 4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44" name="Freeform 4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5" name="Freeform 4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6" name="Freeform 4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47" name="Group 93"/>
          <p:cNvGrpSpPr>
            <a:grpSpLocks/>
          </p:cNvGrpSpPr>
          <p:nvPr/>
        </p:nvGrpSpPr>
        <p:grpSpPr bwMode="auto">
          <a:xfrm>
            <a:off x="304800" y="4876800"/>
            <a:ext cx="1295400" cy="1295401"/>
            <a:chOff x="457200" y="4343400"/>
            <a:chExt cx="2438400" cy="2438400"/>
          </a:xfrm>
        </p:grpSpPr>
        <p:sp>
          <p:nvSpPr>
            <p:cNvPr id="48" name="Oval 4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49" name="Oval 4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0" name="Oval 4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51" name="Oval 5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2" name="TextBox 5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3" name="TextBox 5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4" name="Freeform 5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5" name="Freeform 5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6" name="Freeform 5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57" name="Group 93"/>
          <p:cNvGrpSpPr>
            <a:grpSpLocks/>
          </p:cNvGrpSpPr>
          <p:nvPr/>
        </p:nvGrpSpPr>
        <p:grpSpPr bwMode="auto">
          <a:xfrm>
            <a:off x="7467600" y="2362200"/>
            <a:ext cx="1295400" cy="1295401"/>
            <a:chOff x="457200" y="4343400"/>
            <a:chExt cx="2438400" cy="2438400"/>
          </a:xfrm>
        </p:grpSpPr>
        <p:sp>
          <p:nvSpPr>
            <p:cNvPr id="58" name="Oval 5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59" name="Oval 5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0" name="Oval 5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1" name="Oval 6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2" name="TextBox 6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3" name="TextBox 6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4" name="Freeform 6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65" name="Freeform 6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66" name="Freeform 6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67" name="Group 93"/>
          <p:cNvGrpSpPr>
            <a:grpSpLocks/>
          </p:cNvGrpSpPr>
          <p:nvPr/>
        </p:nvGrpSpPr>
        <p:grpSpPr bwMode="auto">
          <a:xfrm>
            <a:off x="6781800" y="3657600"/>
            <a:ext cx="1295400" cy="1295401"/>
            <a:chOff x="457200" y="4343400"/>
            <a:chExt cx="2438400" cy="2438400"/>
          </a:xfrm>
        </p:grpSpPr>
        <p:sp>
          <p:nvSpPr>
            <p:cNvPr id="68" name="Oval 6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69" name="Oval 6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0" name="Oval 6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71" name="Oval 7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2" name="TextBox 7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3" name="TextBox 7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4" name="Freeform 7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5" name="Freeform 7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6" name="Freeform 7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77" name="Group 93"/>
          <p:cNvGrpSpPr>
            <a:grpSpLocks/>
          </p:cNvGrpSpPr>
          <p:nvPr/>
        </p:nvGrpSpPr>
        <p:grpSpPr bwMode="auto">
          <a:xfrm>
            <a:off x="7620000" y="4953000"/>
            <a:ext cx="1295400" cy="1295401"/>
            <a:chOff x="457200" y="4343400"/>
            <a:chExt cx="2438400" cy="2438400"/>
          </a:xfrm>
        </p:grpSpPr>
        <p:sp>
          <p:nvSpPr>
            <p:cNvPr id="78" name="Oval 7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79" name="Oval 7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0" name="Oval 7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81" name="Oval 8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2" name="TextBox 8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83" name="TextBox 8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84" name="Freeform 8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5" name="Freeform 8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6" name="Freeform 8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11371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6.66667E-6 5.55556E-6 L 0.30001 5.55556E-6 " pathEditMode="relative" ptsTypes="AA">
                                      <p:cBhvr>
                                        <p:cTn id="6" dur="2000" fill="hold"/>
                                        <p:tgtEl>
                                          <p:spTgt spid="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6.66667E-6 -4.44444E-6 L 0.20833 -4.44444E-6 " pathEditMode="relative" ptsTypes="AA">
                                      <p:cBhvr>
                                        <p:cTn id="8" dur="2000" fill="hold"/>
                                        <p:tgtEl>
                                          <p:spTgt spid="3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6.66667E-6 -4.44444E-6 L 0.31666 -4.44444E-6 " pathEditMode="relative" ptsTypes="AA">
                                      <p:cBhvr>
                                        <p:cTn id="10" dur="2000" fill="hold"/>
                                        <p:tgtEl>
                                          <p:spTgt spid="47"/>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4.44444E-6 L -0.375 -4.44444E-6 " pathEditMode="relative" ptsTypes="AA">
                                      <p:cBhvr>
                                        <p:cTn id="12" dur="2000" fill="hold"/>
                                        <p:tgtEl>
                                          <p:spTgt spid="57"/>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3.33333E-6 -4.44444E-6 L -0.29166 -4.44444E-6 " pathEditMode="relative" ptsTypes="AA">
                                      <p:cBhvr>
                                        <p:cTn id="14" dur="2000" fill="hold"/>
                                        <p:tgtEl>
                                          <p:spTgt spid="6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6.66667E-6 -4.44444E-6 L -0.38334 -4.44444E-6 " pathEditMode="relative" ptsTypes="AA">
                                      <p:cBhvr>
                                        <p:cTn id="16" dur="2000" fill="hold"/>
                                        <p:tgtEl>
                                          <p:spTgt spid="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88" name="Oval 87"/>
          <p:cNvSpPr/>
          <p:nvPr/>
        </p:nvSpPr>
        <p:spPr bwMode="auto">
          <a:xfrm>
            <a:off x="3200400" y="25146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89" name="Oval 88"/>
          <p:cNvSpPr/>
          <p:nvPr/>
        </p:nvSpPr>
        <p:spPr bwMode="auto">
          <a:xfrm>
            <a:off x="3321844" y="30813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0" name="Oval 89"/>
          <p:cNvSpPr/>
          <p:nvPr/>
        </p:nvSpPr>
        <p:spPr bwMode="auto">
          <a:xfrm>
            <a:off x="3605213" y="25550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1" name="Oval 90"/>
          <p:cNvSpPr/>
          <p:nvPr/>
        </p:nvSpPr>
        <p:spPr bwMode="auto">
          <a:xfrm>
            <a:off x="3929063" y="30813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2" name="TextBox 91"/>
          <p:cNvSpPr txBox="1"/>
          <p:nvPr/>
        </p:nvSpPr>
        <p:spPr bwMode="auto">
          <a:xfrm>
            <a:off x="3970084" y="3122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3" name="TextBox 92"/>
          <p:cNvSpPr txBox="1"/>
          <p:nvPr/>
        </p:nvSpPr>
        <p:spPr bwMode="auto">
          <a:xfrm>
            <a:off x="3362325" y="3122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4" name="Freeform 93"/>
          <p:cNvSpPr/>
          <p:nvPr/>
        </p:nvSpPr>
        <p:spPr bwMode="auto">
          <a:xfrm>
            <a:off x="3767138" y="33037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5" name="Freeform 94"/>
          <p:cNvSpPr/>
          <p:nvPr/>
        </p:nvSpPr>
        <p:spPr bwMode="auto">
          <a:xfrm>
            <a:off x="3950653" y="29485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6" name="Freeform 95"/>
          <p:cNvSpPr/>
          <p:nvPr/>
        </p:nvSpPr>
        <p:spPr bwMode="auto">
          <a:xfrm>
            <a:off x="3573907" y="29604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8" name="Oval 97"/>
          <p:cNvSpPr/>
          <p:nvPr/>
        </p:nvSpPr>
        <p:spPr bwMode="auto">
          <a:xfrm>
            <a:off x="3352800" y="38100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99" name="Oval 98"/>
          <p:cNvSpPr/>
          <p:nvPr/>
        </p:nvSpPr>
        <p:spPr bwMode="auto">
          <a:xfrm>
            <a:off x="3474244" y="43767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0" name="Oval 99"/>
          <p:cNvSpPr/>
          <p:nvPr/>
        </p:nvSpPr>
        <p:spPr bwMode="auto">
          <a:xfrm>
            <a:off x="3757613" y="38504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01" name="Oval 100"/>
          <p:cNvSpPr/>
          <p:nvPr/>
        </p:nvSpPr>
        <p:spPr bwMode="auto">
          <a:xfrm>
            <a:off x="4081463" y="43767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2" name="TextBox 101"/>
          <p:cNvSpPr txBox="1"/>
          <p:nvPr/>
        </p:nvSpPr>
        <p:spPr bwMode="auto">
          <a:xfrm>
            <a:off x="4122484" y="4417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3" name="TextBox 102"/>
          <p:cNvSpPr txBox="1"/>
          <p:nvPr/>
        </p:nvSpPr>
        <p:spPr bwMode="auto">
          <a:xfrm>
            <a:off x="3514725" y="4417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4" name="Freeform 103"/>
          <p:cNvSpPr/>
          <p:nvPr/>
        </p:nvSpPr>
        <p:spPr bwMode="auto">
          <a:xfrm>
            <a:off x="3919538" y="45991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5" name="Freeform 104"/>
          <p:cNvSpPr/>
          <p:nvPr/>
        </p:nvSpPr>
        <p:spPr bwMode="auto">
          <a:xfrm>
            <a:off x="4103053" y="4243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6" name="Freeform 105"/>
          <p:cNvSpPr/>
          <p:nvPr/>
        </p:nvSpPr>
        <p:spPr bwMode="auto">
          <a:xfrm>
            <a:off x="3726307" y="42558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8" name="Oval 107"/>
          <p:cNvSpPr/>
          <p:nvPr/>
        </p:nvSpPr>
        <p:spPr bwMode="auto">
          <a:xfrm>
            <a:off x="3200400" y="48768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09" name="Oval 108"/>
          <p:cNvSpPr/>
          <p:nvPr/>
        </p:nvSpPr>
        <p:spPr bwMode="auto">
          <a:xfrm>
            <a:off x="3321844" y="54435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0" name="Oval 109"/>
          <p:cNvSpPr/>
          <p:nvPr/>
        </p:nvSpPr>
        <p:spPr bwMode="auto">
          <a:xfrm>
            <a:off x="3605213" y="49172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11" name="Oval 110"/>
          <p:cNvSpPr/>
          <p:nvPr/>
        </p:nvSpPr>
        <p:spPr bwMode="auto">
          <a:xfrm>
            <a:off x="3929063" y="54435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2" name="TextBox 111"/>
          <p:cNvSpPr txBox="1"/>
          <p:nvPr/>
        </p:nvSpPr>
        <p:spPr bwMode="auto">
          <a:xfrm>
            <a:off x="3970084" y="54845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3" name="TextBox 112"/>
          <p:cNvSpPr txBox="1"/>
          <p:nvPr/>
        </p:nvSpPr>
        <p:spPr bwMode="auto">
          <a:xfrm>
            <a:off x="3362325" y="54845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4" name="Freeform 113"/>
          <p:cNvSpPr/>
          <p:nvPr/>
        </p:nvSpPr>
        <p:spPr bwMode="auto">
          <a:xfrm>
            <a:off x="3767138" y="56659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5" name="Freeform 114"/>
          <p:cNvSpPr/>
          <p:nvPr/>
        </p:nvSpPr>
        <p:spPr bwMode="auto">
          <a:xfrm>
            <a:off x="3950653" y="53107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6" name="Freeform 115"/>
          <p:cNvSpPr/>
          <p:nvPr/>
        </p:nvSpPr>
        <p:spPr bwMode="auto">
          <a:xfrm>
            <a:off x="3573907" y="53226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8" name="Oval 117"/>
          <p:cNvSpPr/>
          <p:nvPr/>
        </p:nvSpPr>
        <p:spPr bwMode="auto">
          <a:xfrm>
            <a:off x="4038600" y="23622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19" name="Oval 118"/>
          <p:cNvSpPr/>
          <p:nvPr/>
        </p:nvSpPr>
        <p:spPr bwMode="auto">
          <a:xfrm>
            <a:off x="4160044" y="29289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0" name="Oval 119"/>
          <p:cNvSpPr/>
          <p:nvPr/>
        </p:nvSpPr>
        <p:spPr bwMode="auto">
          <a:xfrm>
            <a:off x="4443413" y="24026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21" name="Oval 120"/>
          <p:cNvSpPr/>
          <p:nvPr/>
        </p:nvSpPr>
        <p:spPr bwMode="auto">
          <a:xfrm>
            <a:off x="4767263" y="29289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2" name="TextBox 121"/>
          <p:cNvSpPr txBox="1"/>
          <p:nvPr/>
        </p:nvSpPr>
        <p:spPr bwMode="auto">
          <a:xfrm>
            <a:off x="4808284" y="29699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3" name="TextBox 122"/>
          <p:cNvSpPr txBox="1"/>
          <p:nvPr/>
        </p:nvSpPr>
        <p:spPr bwMode="auto">
          <a:xfrm>
            <a:off x="4200525" y="29699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4" name="Freeform 123"/>
          <p:cNvSpPr/>
          <p:nvPr/>
        </p:nvSpPr>
        <p:spPr bwMode="auto">
          <a:xfrm>
            <a:off x="4605338" y="31513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5" name="Freeform 124"/>
          <p:cNvSpPr/>
          <p:nvPr/>
        </p:nvSpPr>
        <p:spPr bwMode="auto">
          <a:xfrm>
            <a:off x="4788853" y="27961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6" name="Freeform 125"/>
          <p:cNvSpPr/>
          <p:nvPr/>
        </p:nvSpPr>
        <p:spPr bwMode="auto">
          <a:xfrm>
            <a:off x="4412107" y="28080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8" name="Oval 127"/>
          <p:cNvSpPr/>
          <p:nvPr/>
        </p:nvSpPr>
        <p:spPr bwMode="auto">
          <a:xfrm>
            <a:off x="4114800" y="36576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29" name="Oval 128"/>
          <p:cNvSpPr/>
          <p:nvPr/>
        </p:nvSpPr>
        <p:spPr bwMode="auto">
          <a:xfrm>
            <a:off x="4236244" y="42243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0" name="Oval 129"/>
          <p:cNvSpPr/>
          <p:nvPr/>
        </p:nvSpPr>
        <p:spPr bwMode="auto">
          <a:xfrm>
            <a:off x="4519613" y="36980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31" name="Oval 130"/>
          <p:cNvSpPr/>
          <p:nvPr/>
        </p:nvSpPr>
        <p:spPr bwMode="auto">
          <a:xfrm>
            <a:off x="4843463" y="42243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2" name="TextBox 131"/>
          <p:cNvSpPr txBox="1"/>
          <p:nvPr/>
        </p:nvSpPr>
        <p:spPr bwMode="auto">
          <a:xfrm>
            <a:off x="4884484" y="4265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3" name="TextBox 132"/>
          <p:cNvSpPr txBox="1"/>
          <p:nvPr/>
        </p:nvSpPr>
        <p:spPr bwMode="auto">
          <a:xfrm>
            <a:off x="4276725" y="4265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4" name="Freeform 133"/>
          <p:cNvSpPr/>
          <p:nvPr/>
        </p:nvSpPr>
        <p:spPr bwMode="auto">
          <a:xfrm>
            <a:off x="4681538" y="44467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5" name="Freeform 134"/>
          <p:cNvSpPr/>
          <p:nvPr/>
        </p:nvSpPr>
        <p:spPr bwMode="auto">
          <a:xfrm>
            <a:off x="4865053" y="40915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6" name="Freeform 135"/>
          <p:cNvSpPr/>
          <p:nvPr/>
        </p:nvSpPr>
        <p:spPr bwMode="auto">
          <a:xfrm>
            <a:off x="4488307" y="41034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8" name="Oval 137"/>
          <p:cNvSpPr/>
          <p:nvPr/>
        </p:nvSpPr>
        <p:spPr bwMode="auto">
          <a:xfrm>
            <a:off x="4114800" y="49530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39" name="Oval 138"/>
          <p:cNvSpPr/>
          <p:nvPr/>
        </p:nvSpPr>
        <p:spPr bwMode="auto">
          <a:xfrm>
            <a:off x="4236244" y="55197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0" name="Oval 139"/>
          <p:cNvSpPr/>
          <p:nvPr/>
        </p:nvSpPr>
        <p:spPr bwMode="auto">
          <a:xfrm>
            <a:off x="4519613" y="49934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41" name="Oval 140"/>
          <p:cNvSpPr/>
          <p:nvPr/>
        </p:nvSpPr>
        <p:spPr bwMode="auto">
          <a:xfrm>
            <a:off x="4843463" y="55197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2" name="TextBox 141"/>
          <p:cNvSpPr txBox="1"/>
          <p:nvPr/>
        </p:nvSpPr>
        <p:spPr bwMode="auto">
          <a:xfrm>
            <a:off x="4884484" y="5560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3" name="TextBox 142"/>
          <p:cNvSpPr txBox="1"/>
          <p:nvPr/>
        </p:nvSpPr>
        <p:spPr bwMode="auto">
          <a:xfrm>
            <a:off x="4276725" y="5560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4" name="Freeform 143"/>
          <p:cNvSpPr/>
          <p:nvPr/>
        </p:nvSpPr>
        <p:spPr bwMode="auto">
          <a:xfrm>
            <a:off x="4681538" y="57421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5" name="Freeform 144"/>
          <p:cNvSpPr/>
          <p:nvPr/>
        </p:nvSpPr>
        <p:spPr bwMode="auto">
          <a:xfrm>
            <a:off x="4865053" y="5386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6" name="Freeform 145"/>
          <p:cNvSpPr/>
          <p:nvPr/>
        </p:nvSpPr>
        <p:spPr bwMode="auto">
          <a:xfrm>
            <a:off x="4488307" y="53988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7467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18"/>
                                        </p:tgtEl>
                                      </p:cBhvr>
                                    </p:animEffect>
                                    <p:set>
                                      <p:cBhvr>
                                        <p:cTn id="10" dur="1" fill="hold">
                                          <p:stCondLst>
                                            <p:cond delay="499"/>
                                          </p:stCondLst>
                                        </p:cTn>
                                        <p:tgtEl>
                                          <p:spTgt spid="11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8"/>
                                        </p:tgtEl>
                                      </p:cBhvr>
                                    </p:animEffect>
                                    <p:set>
                                      <p:cBhvr>
                                        <p:cTn id="13" dur="1" fill="hold">
                                          <p:stCondLst>
                                            <p:cond delay="499"/>
                                          </p:stCondLst>
                                        </p:cTn>
                                        <p:tgtEl>
                                          <p:spTgt spid="98"/>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28"/>
                                        </p:tgtEl>
                                      </p:cBhvr>
                                    </p:animEffect>
                                    <p:set>
                                      <p:cBhvr>
                                        <p:cTn id="16" dur="1" fill="hold">
                                          <p:stCondLst>
                                            <p:cond delay="499"/>
                                          </p:stCondLst>
                                        </p:cTn>
                                        <p:tgtEl>
                                          <p:spTgt spid="12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38"/>
                                        </p:tgtEl>
                                      </p:cBhvr>
                                    </p:animEffect>
                                    <p:set>
                                      <p:cBhvr>
                                        <p:cTn id="19" dur="1" fill="hold">
                                          <p:stCondLst>
                                            <p:cond delay="499"/>
                                          </p:stCondLst>
                                        </p:cTn>
                                        <p:tgtEl>
                                          <p:spTgt spid="13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108"/>
                                        </p:tgtEl>
                                      </p:cBhvr>
                                    </p:animEffect>
                                    <p:set>
                                      <p:cBhvr>
                                        <p:cTn id="22" dur="1" fill="hold">
                                          <p:stCondLst>
                                            <p:cond delay="499"/>
                                          </p:stCondLst>
                                        </p:cTn>
                                        <p:tgtEl>
                                          <p:spTgt spid="1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8" grpId="0" animBg="1"/>
      <p:bldP spid="108" grpId="0" animBg="1"/>
      <p:bldP spid="118" grpId="0" uiExpand="1" animBg="1"/>
      <p:bldP spid="128" grpId="0" animBg="1"/>
      <p:bldP spid="1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7620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89" name="Oval 88"/>
          <p:cNvSpPr/>
          <p:nvPr/>
        </p:nvSpPr>
        <p:spPr bwMode="auto">
          <a:xfrm>
            <a:off x="3321844" y="30813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0" name="Oval 89"/>
          <p:cNvSpPr/>
          <p:nvPr/>
        </p:nvSpPr>
        <p:spPr bwMode="auto">
          <a:xfrm>
            <a:off x="3605213" y="25550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1" name="Oval 90"/>
          <p:cNvSpPr/>
          <p:nvPr/>
        </p:nvSpPr>
        <p:spPr bwMode="auto">
          <a:xfrm>
            <a:off x="3929063" y="30813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2" name="TextBox 91"/>
          <p:cNvSpPr txBox="1"/>
          <p:nvPr/>
        </p:nvSpPr>
        <p:spPr bwMode="auto">
          <a:xfrm>
            <a:off x="3970084" y="3122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3" name="TextBox 92"/>
          <p:cNvSpPr txBox="1"/>
          <p:nvPr/>
        </p:nvSpPr>
        <p:spPr bwMode="auto">
          <a:xfrm>
            <a:off x="3362325" y="3122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4" name="Freeform 93"/>
          <p:cNvSpPr/>
          <p:nvPr/>
        </p:nvSpPr>
        <p:spPr bwMode="auto">
          <a:xfrm>
            <a:off x="3767138" y="33037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5" name="Freeform 94"/>
          <p:cNvSpPr/>
          <p:nvPr/>
        </p:nvSpPr>
        <p:spPr bwMode="auto">
          <a:xfrm>
            <a:off x="3950653" y="29485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6" name="Freeform 95"/>
          <p:cNvSpPr/>
          <p:nvPr/>
        </p:nvSpPr>
        <p:spPr bwMode="auto">
          <a:xfrm>
            <a:off x="3573907" y="29604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9" name="Oval 98"/>
          <p:cNvSpPr/>
          <p:nvPr/>
        </p:nvSpPr>
        <p:spPr bwMode="auto">
          <a:xfrm>
            <a:off x="3474244" y="43767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0" name="Oval 99"/>
          <p:cNvSpPr/>
          <p:nvPr/>
        </p:nvSpPr>
        <p:spPr bwMode="auto">
          <a:xfrm>
            <a:off x="3757613" y="38504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01" name="Oval 100"/>
          <p:cNvSpPr/>
          <p:nvPr/>
        </p:nvSpPr>
        <p:spPr bwMode="auto">
          <a:xfrm>
            <a:off x="4081463" y="43767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2" name="TextBox 101"/>
          <p:cNvSpPr txBox="1"/>
          <p:nvPr/>
        </p:nvSpPr>
        <p:spPr bwMode="auto">
          <a:xfrm>
            <a:off x="4122484" y="4417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3" name="TextBox 102"/>
          <p:cNvSpPr txBox="1"/>
          <p:nvPr/>
        </p:nvSpPr>
        <p:spPr bwMode="auto">
          <a:xfrm>
            <a:off x="3514725" y="4417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4" name="Freeform 103"/>
          <p:cNvSpPr/>
          <p:nvPr/>
        </p:nvSpPr>
        <p:spPr bwMode="auto">
          <a:xfrm>
            <a:off x="3919538" y="45991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5" name="Freeform 104"/>
          <p:cNvSpPr/>
          <p:nvPr/>
        </p:nvSpPr>
        <p:spPr bwMode="auto">
          <a:xfrm>
            <a:off x="4103053" y="4243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6" name="Freeform 105"/>
          <p:cNvSpPr/>
          <p:nvPr/>
        </p:nvSpPr>
        <p:spPr bwMode="auto">
          <a:xfrm>
            <a:off x="3726307" y="42558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9" name="Oval 108"/>
          <p:cNvSpPr/>
          <p:nvPr/>
        </p:nvSpPr>
        <p:spPr bwMode="auto">
          <a:xfrm>
            <a:off x="3321844" y="54435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0" name="Oval 109"/>
          <p:cNvSpPr/>
          <p:nvPr/>
        </p:nvSpPr>
        <p:spPr bwMode="auto">
          <a:xfrm>
            <a:off x="3605213" y="49172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11" name="Oval 110"/>
          <p:cNvSpPr/>
          <p:nvPr/>
        </p:nvSpPr>
        <p:spPr bwMode="auto">
          <a:xfrm>
            <a:off x="3929063" y="54435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2" name="TextBox 111"/>
          <p:cNvSpPr txBox="1"/>
          <p:nvPr/>
        </p:nvSpPr>
        <p:spPr bwMode="auto">
          <a:xfrm>
            <a:off x="3970084" y="54845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3" name="TextBox 112"/>
          <p:cNvSpPr txBox="1"/>
          <p:nvPr/>
        </p:nvSpPr>
        <p:spPr bwMode="auto">
          <a:xfrm>
            <a:off x="3362325" y="54845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4" name="Freeform 113"/>
          <p:cNvSpPr/>
          <p:nvPr/>
        </p:nvSpPr>
        <p:spPr bwMode="auto">
          <a:xfrm>
            <a:off x="3767138" y="56659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5" name="Freeform 114"/>
          <p:cNvSpPr/>
          <p:nvPr/>
        </p:nvSpPr>
        <p:spPr bwMode="auto">
          <a:xfrm>
            <a:off x="3950653" y="53107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6" name="Freeform 115"/>
          <p:cNvSpPr/>
          <p:nvPr/>
        </p:nvSpPr>
        <p:spPr bwMode="auto">
          <a:xfrm>
            <a:off x="3573907" y="53226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9" name="Oval 118"/>
          <p:cNvSpPr/>
          <p:nvPr/>
        </p:nvSpPr>
        <p:spPr bwMode="auto">
          <a:xfrm>
            <a:off x="4160044" y="29289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0" name="Oval 119"/>
          <p:cNvSpPr/>
          <p:nvPr/>
        </p:nvSpPr>
        <p:spPr bwMode="auto">
          <a:xfrm>
            <a:off x="4443413" y="24026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21" name="Oval 120"/>
          <p:cNvSpPr/>
          <p:nvPr/>
        </p:nvSpPr>
        <p:spPr bwMode="auto">
          <a:xfrm>
            <a:off x="4767263" y="29289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2" name="TextBox 121"/>
          <p:cNvSpPr txBox="1"/>
          <p:nvPr/>
        </p:nvSpPr>
        <p:spPr bwMode="auto">
          <a:xfrm>
            <a:off x="4808284" y="29699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3" name="TextBox 122"/>
          <p:cNvSpPr txBox="1"/>
          <p:nvPr/>
        </p:nvSpPr>
        <p:spPr bwMode="auto">
          <a:xfrm>
            <a:off x="4200525" y="29699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4" name="Freeform 123"/>
          <p:cNvSpPr/>
          <p:nvPr/>
        </p:nvSpPr>
        <p:spPr bwMode="auto">
          <a:xfrm>
            <a:off x="4605338" y="31513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5" name="Freeform 124"/>
          <p:cNvSpPr/>
          <p:nvPr/>
        </p:nvSpPr>
        <p:spPr bwMode="auto">
          <a:xfrm>
            <a:off x="4788853" y="27961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6" name="Freeform 125"/>
          <p:cNvSpPr/>
          <p:nvPr/>
        </p:nvSpPr>
        <p:spPr bwMode="auto">
          <a:xfrm>
            <a:off x="4412107" y="28080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9" name="Oval 128"/>
          <p:cNvSpPr/>
          <p:nvPr/>
        </p:nvSpPr>
        <p:spPr bwMode="auto">
          <a:xfrm>
            <a:off x="4236244" y="42243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0" name="Oval 129"/>
          <p:cNvSpPr/>
          <p:nvPr/>
        </p:nvSpPr>
        <p:spPr bwMode="auto">
          <a:xfrm>
            <a:off x="4519613" y="36980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31" name="Oval 130"/>
          <p:cNvSpPr/>
          <p:nvPr/>
        </p:nvSpPr>
        <p:spPr bwMode="auto">
          <a:xfrm>
            <a:off x="4843463" y="42243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2" name="TextBox 131"/>
          <p:cNvSpPr txBox="1"/>
          <p:nvPr/>
        </p:nvSpPr>
        <p:spPr bwMode="auto">
          <a:xfrm>
            <a:off x="4884484" y="4265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3" name="TextBox 132"/>
          <p:cNvSpPr txBox="1"/>
          <p:nvPr/>
        </p:nvSpPr>
        <p:spPr bwMode="auto">
          <a:xfrm>
            <a:off x="4276725" y="4265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4" name="Freeform 133"/>
          <p:cNvSpPr/>
          <p:nvPr/>
        </p:nvSpPr>
        <p:spPr bwMode="auto">
          <a:xfrm>
            <a:off x="4681538" y="44467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5" name="Freeform 134"/>
          <p:cNvSpPr/>
          <p:nvPr/>
        </p:nvSpPr>
        <p:spPr bwMode="auto">
          <a:xfrm>
            <a:off x="4865053" y="40915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6" name="Freeform 135"/>
          <p:cNvSpPr/>
          <p:nvPr/>
        </p:nvSpPr>
        <p:spPr bwMode="auto">
          <a:xfrm>
            <a:off x="4488307" y="41034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9" name="Oval 138"/>
          <p:cNvSpPr/>
          <p:nvPr/>
        </p:nvSpPr>
        <p:spPr bwMode="auto">
          <a:xfrm>
            <a:off x="4236244" y="5519738"/>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0" name="Oval 139"/>
          <p:cNvSpPr/>
          <p:nvPr/>
        </p:nvSpPr>
        <p:spPr bwMode="auto">
          <a:xfrm>
            <a:off x="4519613" y="4993481"/>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41" name="Oval 140"/>
          <p:cNvSpPr/>
          <p:nvPr/>
        </p:nvSpPr>
        <p:spPr bwMode="auto">
          <a:xfrm>
            <a:off x="4843463" y="5519738"/>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2" name="TextBox 141"/>
          <p:cNvSpPr txBox="1"/>
          <p:nvPr/>
        </p:nvSpPr>
        <p:spPr bwMode="auto">
          <a:xfrm>
            <a:off x="4884484" y="5560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3" name="TextBox 142"/>
          <p:cNvSpPr txBox="1"/>
          <p:nvPr/>
        </p:nvSpPr>
        <p:spPr bwMode="auto">
          <a:xfrm>
            <a:off x="4276725" y="5560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4" name="Freeform 143"/>
          <p:cNvSpPr/>
          <p:nvPr/>
        </p:nvSpPr>
        <p:spPr bwMode="auto">
          <a:xfrm>
            <a:off x="4681538" y="57421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5" name="Freeform 144"/>
          <p:cNvSpPr/>
          <p:nvPr/>
        </p:nvSpPr>
        <p:spPr bwMode="auto">
          <a:xfrm>
            <a:off x="4865053" y="5386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6" name="Freeform 145"/>
          <p:cNvSpPr/>
          <p:nvPr/>
        </p:nvSpPr>
        <p:spPr bwMode="auto">
          <a:xfrm>
            <a:off x="4488307" y="53988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 name="TextBox 3"/>
          <p:cNvSpPr txBox="1"/>
          <p:nvPr/>
        </p:nvSpPr>
        <p:spPr>
          <a:xfrm>
            <a:off x="5029200" y="1447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Quark Gluon Plasma</a:t>
            </a:r>
          </a:p>
        </p:txBody>
      </p:sp>
    </p:spTree>
    <p:extLst>
      <p:ext uri="{BB962C8B-B14F-4D97-AF65-F5344CB8AC3E}">
        <p14:creationId xmlns:p14="http://schemas.microsoft.com/office/powerpoint/2010/main" val="298049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11111E-6 4.44444E-6 L -0.23334 0.02222 " pathEditMode="relative" ptsTypes="AA">
                                      <p:cBhvr>
                                        <p:cTn id="6" dur="2000" fill="hold"/>
                                        <p:tgtEl>
                                          <p:spTgt spid="11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25 -5.97499E-7 L -0.09829 -0.02918 " pathEditMode="relative" rAng="0" ptsTypes="AA">
                                      <p:cBhvr>
                                        <p:cTn id="8" dur="2000" fill="hold"/>
                                        <p:tgtEl>
                                          <p:spTgt spid="129"/>
                                        </p:tgtEl>
                                        <p:attrNameLst>
                                          <p:attrName>ppt_x</p:attrName>
                                          <p:attrName>ppt_y</p:attrName>
                                        </p:attrNameLst>
                                      </p:cBhvr>
                                      <p:rCtr x="-6164" y="-1459"/>
                                    </p:animMotion>
                                  </p:childTnLst>
                                </p:cTn>
                              </p:par>
                              <p:par>
                                <p:cTn id="9" presetID="0" presetClass="path" presetSubtype="0" accel="50000" decel="50000" fill="hold" grpId="0" nodeType="withEffect">
                                  <p:stCondLst>
                                    <p:cond delay="0"/>
                                  </p:stCondLst>
                                  <p:childTnLst>
                                    <p:animMotion origin="layout" path="M 0.11008 -0.02918 L -0.12329 -0.07365 " pathEditMode="relative" rAng="0" ptsTypes="AA">
                                      <p:cBhvr>
                                        <p:cTn id="10" dur="2000" fill="hold"/>
                                        <p:tgtEl>
                                          <p:spTgt spid="139"/>
                                        </p:tgtEl>
                                        <p:attrNameLst>
                                          <p:attrName>ppt_x</p:attrName>
                                          <p:attrName>ppt_y</p:attrName>
                                        </p:attrNameLst>
                                      </p:cBhvr>
                                      <p:rCtr x="-11669" y="-2223"/>
                                    </p:animMotion>
                                  </p:childTnLst>
                                </p:cTn>
                              </p:par>
                              <p:par>
                                <p:cTn id="11" presetID="0" presetClass="path" presetSubtype="0" accel="50000" decel="50000" fill="hold" grpId="0" nodeType="withEffect">
                                  <p:stCondLst>
                                    <p:cond delay="0"/>
                                  </p:stCondLst>
                                  <p:childTnLst>
                                    <p:animMotion origin="layout" path="M 1.00886E-6 3.22835E-6 L -0.15419 0.01436 " pathEditMode="relative" rAng="0" ptsTypes="AA">
                                      <p:cBhvr>
                                        <p:cTn id="12" dur="2000" fill="hold"/>
                                        <p:tgtEl>
                                          <p:spTgt spid="120"/>
                                        </p:tgtEl>
                                        <p:attrNameLst>
                                          <p:attrName>ppt_x</p:attrName>
                                          <p:attrName>ppt_y</p:attrName>
                                        </p:attrNameLst>
                                      </p:cBhvr>
                                      <p:rCtr x="-7710" y="718"/>
                                    </p:animMotion>
                                  </p:childTnLst>
                                </p:cTn>
                              </p:par>
                              <p:par>
                                <p:cTn id="13" presetID="0" presetClass="path" presetSubtype="0" accel="50000" decel="50000" fill="hold" grpId="0" nodeType="withEffect">
                                  <p:stCondLst>
                                    <p:cond delay="0"/>
                                  </p:stCondLst>
                                  <p:childTnLst>
                                    <p:animMotion origin="layout" path="M -6.66667E-6 3.33333E-6 L -0.29167 0.11111 " pathEditMode="relative" ptsTypes="AA">
                                      <p:cBhvr>
                                        <p:cTn id="14" dur="2000" fill="hold"/>
                                        <p:tgtEl>
                                          <p:spTgt spid="12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6.66667E-6 -7.40741E-7 L -0.19166 -7.40741E-7 " pathEditMode="relative" ptsTypes="AA">
                                      <p:cBhvr>
                                        <p:cTn id="16" dur="2000" fill="hold"/>
                                        <p:tgtEl>
                                          <p:spTgt spid="13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8.67362E-19 3.33333E-6 L -0.24167 0.06666 " pathEditMode="relative" ptsTypes="AA">
                                      <p:cBhvr>
                                        <p:cTn id="18" dur="2000" fill="hold"/>
                                        <p:tgtEl>
                                          <p:spTgt spid="13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77149E-6 4.72441E-7 L -0.27921 -0.04122 " pathEditMode="relative" rAng="0" ptsTypes="AA">
                                      <p:cBhvr>
                                        <p:cTn id="20" dur="2000" fill="hold"/>
                                        <p:tgtEl>
                                          <p:spTgt spid="140"/>
                                        </p:tgtEl>
                                        <p:attrNameLst>
                                          <p:attrName>ppt_x</p:attrName>
                                          <p:attrName>ppt_y</p:attrName>
                                        </p:attrNameLst>
                                      </p:cBhvr>
                                      <p:rCtr x="-13961" y="-2061"/>
                                    </p:animMotion>
                                  </p:childTnLst>
                                </p:cTn>
                              </p:par>
                              <p:par>
                                <p:cTn id="21" presetID="0" presetClass="path" presetSubtype="0" accel="50000" decel="50000" fill="hold" grpId="0" nodeType="withEffect">
                                  <p:stCondLst>
                                    <p:cond delay="0"/>
                                  </p:stCondLst>
                                  <p:childTnLst>
                                    <p:animMotion origin="layout" path="M -8.67362E-19 -6.66667E-6 L -0.28333 0.05555 " pathEditMode="relative" ptsTypes="AA">
                                      <p:cBhvr>
                                        <p:cTn id="22" dur="2000" fill="hold"/>
                                        <p:tgtEl>
                                          <p:spTgt spid="141"/>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2 -0.01111 " pathEditMode="relative" ptsTypes="AA">
                                      <p:cBhvr>
                                        <p:cTn id="24" dur="2000" fill="hold"/>
                                        <p:tgtEl>
                                          <p:spTgt spid="126"/>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2 -0.01111 " pathEditMode="relative" ptsTypes="AA">
                                      <p:cBhvr>
                                        <p:cTn id="26" dur="2000" fill="hold"/>
                                        <p:tgtEl>
                                          <p:spTgt spid="136"/>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2 -0.01111 " pathEditMode="relative" ptsTypes="AA">
                                      <p:cBhvr>
                                        <p:cTn id="28" dur="2000" fill="hold"/>
                                        <p:tgtEl>
                                          <p:spTgt spid="146"/>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225 0.04445 " pathEditMode="relative" ptsTypes="AA">
                                      <p:cBhvr>
                                        <p:cTn id="30" dur="2000" fill="hold"/>
                                        <p:tgtEl>
                                          <p:spTgt spid="125"/>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225 0.04445 " pathEditMode="relative" ptsTypes="AA">
                                      <p:cBhvr>
                                        <p:cTn id="32" dur="2000" fill="hold"/>
                                        <p:tgtEl>
                                          <p:spTgt spid="135"/>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225 0.04445 " pathEditMode="relative" ptsTypes="AA">
                                      <p:cBhvr>
                                        <p:cTn id="34" dur="2000" fill="hold"/>
                                        <p:tgtEl>
                                          <p:spTgt spid="145"/>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5836 0.04447 " pathEditMode="relative" ptsTypes="AA">
                                      <p:cBhvr>
                                        <p:cTn id="36" dur="2000" fill="hold"/>
                                        <p:tgtEl>
                                          <p:spTgt spid="12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5836 0.04447 " pathEditMode="relative" ptsTypes="AA">
                                      <p:cBhvr>
                                        <p:cTn id="38" dur="2000" fill="hold"/>
                                        <p:tgtEl>
                                          <p:spTgt spid="134"/>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5836 0.04447 " pathEditMode="relative" ptsTypes="AA">
                                      <p:cBhvr>
                                        <p:cTn id="40" dur="2000" fill="hold"/>
                                        <p:tgtEl>
                                          <p:spTgt spid="14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03334 -0.03335 " pathEditMode="relative" ptsTypes="AA">
                                      <p:cBhvr>
                                        <p:cTn id="42" dur="2000" fill="hold"/>
                                        <p:tgtEl>
                                          <p:spTgt spid="90"/>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4.03195E-6 4.33534E-6 L 0.0375 -0.00788 " pathEditMode="relative" rAng="0" ptsTypes="AA">
                                      <p:cBhvr>
                                        <p:cTn id="44" dur="2000" fill="hold"/>
                                        <p:tgtEl>
                                          <p:spTgt spid="100"/>
                                        </p:tgtEl>
                                        <p:attrNameLst>
                                          <p:attrName>ppt_x</p:attrName>
                                          <p:attrName>ppt_y</p:attrName>
                                        </p:attrNameLst>
                                      </p:cBhvr>
                                      <p:rCtr x="1875" y="-394"/>
                                    </p:animMotion>
                                  </p:childTnLst>
                                </p:cTn>
                              </p:par>
                              <p:par>
                                <p:cTn id="45" presetID="0" presetClass="path" presetSubtype="0" accel="50000" decel="50000" fill="hold" grpId="0" nodeType="withEffect">
                                  <p:stCondLst>
                                    <p:cond delay="0"/>
                                  </p:stCondLst>
                                  <p:childTnLst>
                                    <p:animMotion origin="layout" path="M 0 0 L 0.03334 -0.03335 " pathEditMode="relative" ptsTypes="AA">
                                      <p:cBhvr>
                                        <p:cTn id="46" dur="2000" fill="hold"/>
                                        <p:tgtEl>
                                          <p:spTgt spid="110"/>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07502 0.02223 " pathEditMode="relative" ptsTypes="AA">
                                      <p:cBhvr>
                                        <p:cTn id="48" dur="2000" fill="hold"/>
                                        <p:tgtEl>
                                          <p:spTgt spid="91"/>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1.21549E-6 -3.11255E-6 L 0.08543 -0.06253 " pathEditMode="relative" rAng="0" ptsTypes="AA">
                                      <p:cBhvr>
                                        <p:cTn id="50" dur="2000" fill="hold"/>
                                        <p:tgtEl>
                                          <p:spTgt spid="101"/>
                                        </p:tgtEl>
                                        <p:attrNameLst>
                                          <p:attrName>ppt_x</p:attrName>
                                          <p:attrName>ppt_y</p:attrName>
                                        </p:attrNameLst>
                                      </p:cBhvr>
                                      <p:rCtr x="4272" y="-3126"/>
                                    </p:animMotion>
                                  </p:childTnLst>
                                </p:cTn>
                              </p:par>
                              <p:par>
                                <p:cTn id="51" presetID="0" presetClass="path" presetSubtype="0" accel="50000" decel="50000" fill="hold" grpId="0" nodeType="withEffect">
                                  <p:stCondLst>
                                    <p:cond delay="0"/>
                                  </p:stCondLst>
                                  <p:childTnLst>
                                    <p:animMotion origin="layout" path="M 0 0 L 0.07502 0.02223 " pathEditMode="relative" ptsTypes="AA">
                                      <p:cBhvr>
                                        <p:cTn id="52" dur="2000" fill="hold"/>
                                        <p:tgtEl>
                                          <p:spTgt spid="111"/>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05001 0.03334 " pathEditMode="relative" ptsTypes="AA">
                                      <p:cBhvr>
                                        <p:cTn id="54" dur="2000" fill="hold"/>
                                        <p:tgtEl>
                                          <p:spTgt spid="89"/>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2.17572E-6 -3.11255E-6 L 0.10175 0.03752 " pathEditMode="relative" rAng="0" ptsTypes="AA">
                                      <p:cBhvr>
                                        <p:cTn id="56" dur="2000" fill="hold"/>
                                        <p:tgtEl>
                                          <p:spTgt spid="99"/>
                                        </p:tgtEl>
                                        <p:attrNameLst>
                                          <p:attrName>ppt_x</p:attrName>
                                          <p:attrName>ppt_y</p:attrName>
                                        </p:attrNameLst>
                                      </p:cBhvr>
                                      <p:rCtr x="5088" y="1876"/>
                                    </p:animMotion>
                                  </p:childTnLst>
                                </p:cTn>
                              </p:par>
                              <p:par>
                                <p:cTn id="57" presetID="0" presetClass="path" presetSubtype="0" accel="50000" decel="50000" fill="hold" grpId="0" nodeType="withEffect">
                                  <p:stCondLst>
                                    <p:cond delay="0"/>
                                  </p:stCondLst>
                                  <p:childTnLst>
                                    <p:animMotion origin="layout" path="M 0 0 L 0.05001 0.03334 " pathEditMode="relative" ptsTypes="AA">
                                      <p:cBhvr>
                                        <p:cTn id="58" dur="2000" fill="hold"/>
                                        <p:tgtEl>
                                          <p:spTgt spid="10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07501 -0.04446 " pathEditMode="relative" ptsTypes="AA">
                                      <p:cBhvr>
                                        <p:cTn id="60" dur="2000" fill="hold"/>
                                        <p:tgtEl>
                                          <p:spTgt spid="96"/>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07501 -0.04446 " pathEditMode="relative" ptsTypes="AA">
                                      <p:cBhvr>
                                        <p:cTn id="62" dur="2000" fill="hold"/>
                                        <p:tgtEl>
                                          <p:spTgt spid="106"/>
                                        </p:tgtEl>
                                        <p:attrNameLst>
                                          <p:attrName>ppt_x</p:attrName>
                                          <p:attrName>ppt_y</p:attrName>
                                        </p:attrNameLst>
                                      </p:cBhvr>
                                    </p:animMotion>
                                  </p:childTnLst>
                                </p:cTn>
                              </p:par>
                              <p:par>
                                <p:cTn id="63" presetID="0" presetClass="path" presetSubtype="0" accel="50000" decel="50000" fill="hold" grpId="0" nodeType="withEffect">
                                  <p:stCondLst>
                                    <p:cond delay="0"/>
                                  </p:stCondLst>
                                  <p:childTnLst>
                                    <p:animMotion origin="layout" path="M 0 0 L 0.07501 -0.04446 " pathEditMode="relative" ptsTypes="AA">
                                      <p:cBhvr>
                                        <p:cTn id="64" dur="2000" fill="hold"/>
                                        <p:tgtEl>
                                          <p:spTgt spid="116"/>
                                        </p:tgtEl>
                                        <p:attrNameLst>
                                          <p:attrName>ppt_x</p:attrName>
                                          <p:attrName>ppt_y</p:attrName>
                                        </p:attrNameLst>
                                      </p:cBhvr>
                                    </p:animMotion>
                                  </p:childTnLst>
                                </p:cTn>
                              </p:par>
                              <p:par>
                                <p:cTn id="65" presetID="1"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6" grpId="0" animBg="1"/>
      <p:bldP spid="99" grpId="0" animBg="1"/>
      <p:bldP spid="100" grpId="0" animBg="1"/>
      <p:bldP spid="101" grpId="0" animBg="1"/>
      <p:bldP spid="106" grpId="0" animBg="1"/>
      <p:bldP spid="109" grpId="0" animBg="1"/>
      <p:bldP spid="110" grpId="0" animBg="1"/>
      <p:bldP spid="111" grpId="0" animBg="1"/>
      <p:bldP spid="116" grpId="0" animBg="1"/>
      <p:bldP spid="119" grpId="0" animBg="1"/>
      <p:bldP spid="120" grpId="0" animBg="1"/>
      <p:bldP spid="121" grpId="0" animBg="1"/>
      <p:bldP spid="124" grpId="0" animBg="1"/>
      <p:bldP spid="125" grpId="0" animBg="1"/>
      <p:bldP spid="126" grpId="0" animBg="1"/>
      <p:bldP spid="129" grpId="0" animBg="1"/>
      <p:bldP spid="130" grpId="0" animBg="1"/>
      <p:bldP spid="131" grpId="0" animBg="1"/>
      <p:bldP spid="134" grpId="0" animBg="1"/>
      <p:bldP spid="135" grpId="0" animBg="1"/>
      <p:bldP spid="136" grpId="0" animBg="1"/>
      <p:bldP spid="139" grpId="0" animBg="1"/>
      <p:bldP spid="140" grpId="0" animBg="1"/>
      <p:bldP spid="141" grpId="0" animBg="1"/>
      <p:bldP spid="144" grpId="0" animBg="1"/>
      <p:bldP spid="145" grpId="0" animBg="1"/>
      <p:bldP spid="146"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p:cNvSpPr/>
          <p:nvPr/>
        </p:nvSpPr>
        <p:spPr bwMode="auto">
          <a:xfrm>
            <a:off x="3733800" y="2438400"/>
            <a:ext cx="1295400" cy="1295401"/>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57" name="Oval 56"/>
          <p:cNvSpPr/>
          <p:nvPr/>
        </p:nvSpPr>
        <p:spPr bwMode="auto">
          <a:xfrm>
            <a:off x="3810000" y="3324225"/>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0" name="Oval 59"/>
          <p:cNvSpPr/>
          <p:nvPr/>
        </p:nvSpPr>
        <p:spPr bwMode="auto">
          <a:xfrm>
            <a:off x="4695825" y="3248025"/>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4" name="Oval 53"/>
          <p:cNvSpPr/>
          <p:nvPr/>
        </p:nvSpPr>
        <p:spPr bwMode="auto">
          <a:xfrm>
            <a:off x="3962400" y="2257425"/>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5" name="Oval 64"/>
          <p:cNvSpPr/>
          <p:nvPr/>
        </p:nvSpPr>
        <p:spPr bwMode="auto">
          <a:xfrm>
            <a:off x="4648200" y="5610225"/>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7620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92" name="TextBox 91"/>
          <p:cNvSpPr txBox="1"/>
          <p:nvPr/>
        </p:nvSpPr>
        <p:spPr bwMode="auto">
          <a:xfrm>
            <a:off x="3970084" y="3122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3" name="TextBox 92"/>
          <p:cNvSpPr txBox="1"/>
          <p:nvPr/>
        </p:nvSpPr>
        <p:spPr bwMode="auto">
          <a:xfrm>
            <a:off x="3362325" y="3122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4" name="Freeform 93"/>
          <p:cNvSpPr/>
          <p:nvPr/>
        </p:nvSpPr>
        <p:spPr bwMode="auto">
          <a:xfrm>
            <a:off x="3276600" y="3505200"/>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5" name="Freeform 94"/>
          <p:cNvSpPr/>
          <p:nvPr/>
        </p:nvSpPr>
        <p:spPr bwMode="auto">
          <a:xfrm>
            <a:off x="3581400" y="3048000"/>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6" name="Freeform 95"/>
          <p:cNvSpPr/>
          <p:nvPr/>
        </p:nvSpPr>
        <p:spPr bwMode="auto">
          <a:xfrm>
            <a:off x="2743200" y="3276600"/>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2" name="TextBox 101"/>
          <p:cNvSpPr txBox="1"/>
          <p:nvPr/>
        </p:nvSpPr>
        <p:spPr bwMode="auto">
          <a:xfrm>
            <a:off x="4122484" y="4417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3" name="TextBox 102"/>
          <p:cNvSpPr txBox="1"/>
          <p:nvPr/>
        </p:nvSpPr>
        <p:spPr bwMode="auto">
          <a:xfrm>
            <a:off x="3514725" y="4417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4" name="Freeform 103"/>
          <p:cNvSpPr/>
          <p:nvPr/>
        </p:nvSpPr>
        <p:spPr bwMode="auto">
          <a:xfrm>
            <a:off x="3919538" y="45991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5" name="Freeform 104"/>
          <p:cNvSpPr/>
          <p:nvPr/>
        </p:nvSpPr>
        <p:spPr bwMode="auto">
          <a:xfrm>
            <a:off x="4103053" y="4243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6" name="Freeform 105"/>
          <p:cNvSpPr/>
          <p:nvPr/>
        </p:nvSpPr>
        <p:spPr bwMode="auto">
          <a:xfrm>
            <a:off x="3581400" y="4724400"/>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2" name="TextBox 111"/>
          <p:cNvSpPr txBox="1"/>
          <p:nvPr/>
        </p:nvSpPr>
        <p:spPr bwMode="auto">
          <a:xfrm>
            <a:off x="3970084" y="54845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3" name="TextBox 112"/>
          <p:cNvSpPr txBox="1"/>
          <p:nvPr/>
        </p:nvSpPr>
        <p:spPr bwMode="auto">
          <a:xfrm>
            <a:off x="3362325" y="54845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4" name="Freeform 113"/>
          <p:cNvSpPr/>
          <p:nvPr/>
        </p:nvSpPr>
        <p:spPr bwMode="auto">
          <a:xfrm>
            <a:off x="3048000" y="5715000"/>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5" name="Freeform 114"/>
          <p:cNvSpPr/>
          <p:nvPr/>
        </p:nvSpPr>
        <p:spPr bwMode="auto">
          <a:xfrm>
            <a:off x="3950653" y="53107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6" name="Freeform 115"/>
          <p:cNvSpPr/>
          <p:nvPr/>
        </p:nvSpPr>
        <p:spPr bwMode="auto">
          <a:xfrm>
            <a:off x="2667000" y="5334000"/>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2" name="TextBox 121"/>
          <p:cNvSpPr txBox="1"/>
          <p:nvPr/>
        </p:nvSpPr>
        <p:spPr bwMode="auto">
          <a:xfrm>
            <a:off x="4808284" y="29699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3" name="TextBox 122"/>
          <p:cNvSpPr txBox="1"/>
          <p:nvPr/>
        </p:nvSpPr>
        <p:spPr bwMode="auto">
          <a:xfrm>
            <a:off x="4200525" y="29699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4" name="Freeform 123"/>
          <p:cNvSpPr/>
          <p:nvPr/>
        </p:nvSpPr>
        <p:spPr bwMode="auto">
          <a:xfrm>
            <a:off x="4605338" y="3151316"/>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5" name="Freeform 124"/>
          <p:cNvSpPr/>
          <p:nvPr/>
        </p:nvSpPr>
        <p:spPr bwMode="auto">
          <a:xfrm>
            <a:off x="4788853" y="27961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2" name="TextBox 131"/>
          <p:cNvSpPr txBox="1"/>
          <p:nvPr/>
        </p:nvSpPr>
        <p:spPr bwMode="auto">
          <a:xfrm>
            <a:off x="4884484" y="42653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3" name="TextBox 132"/>
          <p:cNvSpPr txBox="1"/>
          <p:nvPr/>
        </p:nvSpPr>
        <p:spPr bwMode="auto">
          <a:xfrm>
            <a:off x="4276725" y="42653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5" name="Freeform 134"/>
          <p:cNvSpPr/>
          <p:nvPr/>
        </p:nvSpPr>
        <p:spPr bwMode="auto">
          <a:xfrm>
            <a:off x="4865053" y="40915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6" name="Freeform 135"/>
          <p:cNvSpPr/>
          <p:nvPr/>
        </p:nvSpPr>
        <p:spPr bwMode="auto">
          <a:xfrm>
            <a:off x="4724400" y="4343400"/>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2" name="TextBox 141"/>
          <p:cNvSpPr txBox="1"/>
          <p:nvPr/>
        </p:nvSpPr>
        <p:spPr bwMode="auto">
          <a:xfrm>
            <a:off x="4884484" y="5560760"/>
            <a:ext cx="404812"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3" name="TextBox 142"/>
          <p:cNvSpPr txBox="1"/>
          <p:nvPr/>
        </p:nvSpPr>
        <p:spPr bwMode="auto">
          <a:xfrm>
            <a:off x="4276725" y="5560760"/>
            <a:ext cx="404813" cy="201866"/>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4" name="Freeform 143"/>
          <p:cNvSpPr/>
          <p:nvPr/>
        </p:nvSpPr>
        <p:spPr bwMode="auto">
          <a:xfrm>
            <a:off x="5181600" y="4953000"/>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5" name="Freeform 144"/>
          <p:cNvSpPr/>
          <p:nvPr/>
        </p:nvSpPr>
        <p:spPr bwMode="auto">
          <a:xfrm>
            <a:off x="4865053" y="5386959"/>
            <a:ext cx="140335" cy="173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6" name="Freeform 145"/>
          <p:cNvSpPr/>
          <p:nvPr/>
        </p:nvSpPr>
        <p:spPr bwMode="auto">
          <a:xfrm>
            <a:off x="4488307" y="5398834"/>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3" name="Oval 52"/>
          <p:cNvSpPr/>
          <p:nvPr/>
        </p:nvSpPr>
        <p:spPr bwMode="auto">
          <a:xfrm>
            <a:off x="2971800" y="2486025"/>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58" name="Oval 57"/>
          <p:cNvSpPr/>
          <p:nvPr/>
        </p:nvSpPr>
        <p:spPr bwMode="auto">
          <a:xfrm>
            <a:off x="2028825" y="3733800"/>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9" name="Oval 58"/>
          <p:cNvSpPr/>
          <p:nvPr/>
        </p:nvSpPr>
        <p:spPr bwMode="auto">
          <a:xfrm>
            <a:off x="1981200" y="3095625"/>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1" name="Oval 60"/>
          <p:cNvSpPr/>
          <p:nvPr/>
        </p:nvSpPr>
        <p:spPr bwMode="auto">
          <a:xfrm>
            <a:off x="2667000" y="3705225"/>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2" name="Oval 61"/>
          <p:cNvSpPr/>
          <p:nvPr/>
        </p:nvSpPr>
        <p:spPr bwMode="auto">
          <a:xfrm>
            <a:off x="4162425" y="3781425"/>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3" name="Oval 62"/>
          <p:cNvSpPr/>
          <p:nvPr/>
        </p:nvSpPr>
        <p:spPr bwMode="auto">
          <a:xfrm>
            <a:off x="2133600" y="5915025"/>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4" name="Oval 63"/>
          <p:cNvSpPr/>
          <p:nvPr/>
        </p:nvSpPr>
        <p:spPr bwMode="auto">
          <a:xfrm>
            <a:off x="4419600" y="4648200"/>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6" name="Oval 65"/>
          <p:cNvSpPr/>
          <p:nvPr/>
        </p:nvSpPr>
        <p:spPr bwMode="auto">
          <a:xfrm>
            <a:off x="3810000" y="5686425"/>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7" name="Oval 66"/>
          <p:cNvSpPr/>
          <p:nvPr/>
        </p:nvSpPr>
        <p:spPr bwMode="auto">
          <a:xfrm>
            <a:off x="2590800" y="4695825"/>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8" name="Oval 67"/>
          <p:cNvSpPr/>
          <p:nvPr/>
        </p:nvSpPr>
        <p:spPr bwMode="auto">
          <a:xfrm>
            <a:off x="1981200" y="4724400"/>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9" name="Oval 68"/>
          <p:cNvSpPr/>
          <p:nvPr/>
        </p:nvSpPr>
        <p:spPr bwMode="auto">
          <a:xfrm>
            <a:off x="3886200" y="4724400"/>
            <a:ext cx="485775" cy="4857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70" name="Oval 69"/>
          <p:cNvSpPr/>
          <p:nvPr/>
        </p:nvSpPr>
        <p:spPr bwMode="auto">
          <a:xfrm>
            <a:off x="4876800" y="3933825"/>
            <a:ext cx="485775" cy="4857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1" name="Oval 70"/>
          <p:cNvSpPr/>
          <p:nvPr/>
        </p:nvSpPr>
        <p:spPr bwMode="auto">
          <a:xfrm>
            <a:off x="3095625" y="5000625"/>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2" name="Oval 71"/>
          <p:cNvSpPr/>
          <p:nvPr/>
        </p:nvSpPr>
        <p:spPr bwMode="auto">
          <a:xfrm>
            <a:off x="3324225" y="4010025"/>
            <a:ext cx="485775" cy="4857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73" name="Freeform 72"/>
          <p:cNvSpPr/>
          <p:nvPr/>
        </p:nvSpPr>
        <p:spPr bwMode="auto">
          <a:xfrm>
            <a:off x="2514600" y="4419600"/>
            <a:ext cx="202946" cy="10147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6" name="Freeform 125"/>
          <p:cNvSpPr/>
          <p:nvPr/>
        </p:nvSpPr>
        <p:spPr bwMode="auto">
          <a:xfrm>
            <a:off x="4114800" y="2971800"/>
            <a:ext cx="152210" cy="16624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44211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04446 " pathEditMode="relative" ptsTypes="AA">
                                      <p:cBhvr>
                                        <p:cTn id="6" dur="2000" fill="hold"/>
                                        <p:tgtEl>
                                          <p:spTgt spid="5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157 -0.00903 L 0.01354 0.03752 " pathEditMode="relative" rAng="0" ptsTypes="AA">
                                      <p:cBhvr>
                                        <p:cTn id="8" dur="2000" fill="hold"/>
                                        <p:tgtEl>
                                          <p:spTgt spid="54"/>
                                        </p:tgtEl>
                                        <p:attrNameLst>
                                          <p:attrName>ppt_x</p:attrName>
                                          <p:attrName>ppt_y</p:attrName>
                                        </p:attrNameLst>
                                      </p:cBhvr>
                                      <p:rCtr x="747" y="2316"/>
                                    </p:animMotion>
                                  </p:childTnLst>
                                </p:cTn>
                              </p:par>
                              <p:par>
                                <p:cTn id="9" presetID="0" presetClass="path" presetSubtype="0" accel="50000" decel="50000" fill="hold" grpId="0" nodeType="withEffect">
                                  <p:stCondLst>
                                    <p:cond delay="0"/>
                                  </p:stCondLst>
                                  <p:childTnLst>
                                    <p:animMotion origin="layout" path="M -5.38288E-8 -2.70959E-6 L -0.03334 0.01111 " pathEditMode="relative" ptsTypes="AA">
                                      <p:cBhvr>
                                        <p:cTn id="10" dur="2000" fill="hold"/>
                                        <p:tgtEl>
                                          <p:spTgt spid="125"/>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3.67251E-6 -2.81612E-6 L -0.03143 0.01089 " pathEditMode="relative" rAng="0" ptsTypes="AA">
                                      <p:cBhvr>
                                        <p:cTn id="12" dur="2000" fill="hold"/>
                                        <p:tgtEl>
                                          <p:spTgt spid="124"/>
                                        </p:tgtEl>
                                        <p:attrNameLst>
                                          <p:attrName>ppt_x</p:attrName>
                                          <p:attrName>ppt_y</p:attrName>
                                        </p:attrNameLst>
                                      </p:cBhvr>
                                      <p:rCtr x="-1580" y="533"/>
                                    </p:animMotion>
                                  </p:childTnLst>
                                </p:cTn>
                              </p:par>
                              <p:par>
                                <p:cTn id="13" presetID="0" presetClass="path" presetSubtype="0" accel="50000" decel="50000" fill="hold" grpId="0" nodeType="withEffect">
                                  <p:stCondLst>
                                    <p:cond delay="0"/>
                                  </p:stCondLst>
                                  <p:childTnLst>
                                    <p:animMotion origin="layout" path="M 0.00643 0.01134 L -0.02535 -0.04215 " pathEditMode="relative" rAng="0" ptsTypes="AA">
                                      <p:cBhvr>
                                        <p:cTn id="14" dur="2000" fill="hold"/>
                                        <p:tgtEl>
                                          <p:spTgt spid="60"/>
                                        </p:tgtEl>
                                        <p:attrNameLst>
                                          <p:attrName>ppt_x</p:attrName>
                                          <p:attrName>ppt_y</p:attrName>
                                        </p:attrNameLst>
                                      </p:cBhvr>
                                      <p:rCtr x="-1597" y="-2686"/>
                                    </p:animMotion>
                                  </p:childTnLst>
                                </p:cTn>
                              </p:par>
                            </p:childTnLst>
                          </p:cTn>
                        </p:par>
                        <p:par>
                          <p:cTn id="15" fill="hold">
                            <p:stCondLst>
                              <p:cond delay="2000"/>
                            </p:stCondLst>
                            <p:childTnLst>
                              <p:par>
                                <p:cTn id="16" presetID="9" presetClass="entr" presetSubtype="0" fill="hold" grpId="1" nodeType="after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dissolve">
                                      <p:cBhvr>
                                        <p:cTn id="1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1" animBg="1"/>
      <p:bldP spid="57" grpId="0" animBg="1"/>
      <p:bldP spid="60" grpId="0" animBg="1"/>
      <p:bldP spid="54" grpId="0" animBg="1"/>
      <p:bldP spid="124" grpId="1" animBg="1"/>
      <p:bldP spid="1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6917" y="1600200"/>
            <a:ext cx="1226117" cy="5029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solidFill>
                <a:schemeClr val="bg1"/>
              </a:solidFill>
            </a:endParaRPr>
          </a:p>
        </p:txBody>
      </p:sp>
      <p:sp>
        <p:nvSpPr>
          <p:cNvPr id="4" name="Rectangle 3"/>
          <p:cNvSpPr/>
          <p:nvPr/>
        </p:nvSpPr>
        <p:spPr>
          <a:xfrm>
            <a:off x="6477001" y="1676400"/>
            <a:ext cx="2667000" cy="4953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solidFill>
                <a:schemeClr val="bg1"/>
              </a:solidFill>
            </a:endParaRPr>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grpSp>
        <p:nvGrpSpPr>
          <p:cNvPr id="87" name="Group 93"/>
          <p:cNvGrpSpPr>
            <a:grpSpLocks/>
          </p:cNvGrpSpPr>
          <p:nvPr/>
        </p:nvGrpSpPr>
        <p:grpSpPr bwMode="auto">
          <a:xfrm>
            <a:off x="1981200" y="2667000"/>
            <a:ext cx="1295400" cy="1295401"/>
            <a:chOff x="457200" y="4343400"/>
            <a:chExt cx="2438400" cy="2438400"/>
          </a:xfrm>
        </p:grpSpPr>
        <p:sp>
          <p:nvSpPr>
            <p:cNvPr id="88" name="Oval 8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89" name="Oval 8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0" name="Oval 8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1" name="Oval 9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2" name="TextBox 9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3" name="TextBox 9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4" name="Freeform 9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5" name="Freeform 9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6" name="Freeform 9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97" name="Group 93"/>
          <p:cNvGrpSpPr>
            <a:grpSpLocks/>
          </p:cNvGrpSpPr>
          <p:nvPr/>
        </p:nvGrpSpPr>
        <p:grpSpPr bwMode="auto">
          <a:xfrm>
            <a:off x="1600200" y="4419600"/>
            <a:ext cx="1295400" cy="1295401"/>
            <a:chOff x="457200" y="4343400"/>
            <a:chExt cx="2438400" cy="2438400"/>
          </a:xfrm>
        </p:grpSpPr>
        <p:sp>
          <p:nvSpPr>
            <p:cNvPr id="98" name="Oval 9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99" name="Oval 9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0" name="Oval 9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01" name="Oval 10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2" name="TextBox 10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3" name="TextBox 10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4" name="Freeform 10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5" name="Freeform 10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6" name="Freeform 10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107" name="Group 93"/>
          <p:cNvGrpSpPr>
            <a:grpSpLocks/>
          </p:cNvGrpSpPr>
          <p:nvPr/>
        </p:nvGrpSpPr>
        <p:grpSpPr bwMode="auto">
          <a:xfrm>
            <a:off x="2819400" y="5181600"/>
            <a:ext cx="1295400" cy="1295401"/>
            <a:chOff x="457200" y="4343400"/>
            <a:chExt cx="2438400" cy="2438400"/>
          </a:xfrm>
        </p:grpSpPr>
        <p:sp>
          <p:nvSpPr>
            <p:cNvPr id="108" name="Oval 10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09" name="Oval 10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0" name="Oval 10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11" name="Oval 11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2" name="TextBox 11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3" name="TextBox 11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4" name="Freeform 11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5" name="Freeform 11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6" name="Freeform 11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117" name="Group 93"/>
          <p:cNvGrpSpPr>
            <a:grpSpLocks/>
          </p:cNvGrpSpPr>
          <p:nvPr/>
        </p:nvGrpSpPr>
        <p:grpSpPr bwMode="auto">
          <a:xfrm>
            <a:off x="3657600" y="2209800"/>
            <a:ext cx="1295400" cy="1295401"/>
            <a:chOff x="457200" y="4343400"/>
            <a:chExt cx="2438400" cy="2438400"/>
          </a:xfrm>
        </p:grpSpPr>
        <p:sp>
          <p:nvSpPr>
            <p:cNvPr id="118" name="Oval 11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19" name="Oval 11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0" name="Oval 11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21" name="Oval 12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2" name="TextBox 12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3" name="TextBox 12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24" name="Freeform 12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5" name="Freeform 12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6" name="Freeform 12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127" name="Group 93"/>
          <p:cNvGrpSpPr>
            <a:grpSpLocks/>
          </p:cNvGrpSpPr>
          <p:nvPr/>
        </p:nvGrpSpPr>
        <p:grpSpPr bwMode="auto">
          <a:xfrm>
            <a:off x="3429000" y="3581400"/>
            <a:ext cx="1295400" cy="1295401"/>
            <a:chOff x="457200" y="4343400"/>
            <a:chExt cx="2438400" cy="2438400"/>
          </a:xfrm>
        </p:grpSpPr>
        <p:sp>
          <p:nvSpPr>
            <p:cNvPr id="128" name="Oval 12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29" name="Oval 12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0" name="Oval 12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31" name="Oval 13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2" name="TextBox 13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3" name="TextBox 13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4" name="Freeform 13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5" name="Freeform 13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6" name="Freeform 13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grpSp>
        <p:nvGrpSpPr>
          <p:cNvPr id="137" name="Group 93"/>
          <p:cNvGrpSpPr>
            <a:grpSpLocks/>
          </p:cNvGrpSpPr>
          <p:nvPr/>
        </p:nvGrpSpPr>
        <p:grpSpPr bwMode="auto">
          <a:xfrm>
            <a:off x="4343400" y="4724400"/>
            <a:ext cx="1295400" cy="1295401"/>
            <a:chOff x="457200" y="4343400"/>
            <a:chExt cx="2438400" cy="2438400"/>
          </a:xfrm>
        </p:grpSpPr>
        <p:sp>
          <p:nvSpPr>
            <p:cNvPr id="138" name="Oval 13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39" name="Oval 13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0" name="Oval 139"/>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41" name="Oval 140"/>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2" name="TextBox 141"/>
            <p:cNvSpPr txBox="1"/>
            <p:nvPr/>
          </p:nvSpPr>
          <p:spPr>
            <a:xfrm>
              <a:off x="1906017" y="5487417"/>
              <a:ext cx="761999"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3" name="TextBox 142"/>
            <p:cNvSpPr txBox="1"/>
            <p:nvPr/>
          </p:nvSpPr>
          <p:spPr>
            <a:xfrm>
              <a:off x="762000" y="5487417"/>
              <a:ext cx="762001" cy="379983"/>
            </a:xfrm>
            <a:prstGeom prst="rect">
              <a:avLst/>
            </a:prstGeom>
          </p:spPr>
          <p:txBody>
            <a:bodyPr anchor="ctr">
              <a:normAutofit fontScale="3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4" name="Freeform 14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5" name="Freeform 14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6" name="Freeform 14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sp>
        <p:nvSpPr>
          <p:cNvPr id="5" name="TextBox 4"/>
          <p:cNvSpPr txBox="1"/>
          <p:nvPr/>
        </p:nvSpPr>
        <p:spPr>
          <a:xfrm>
            <a:off x="7315200" y="3429000"/>
            <a:ext cx="1447800" cy="381000"/>
          </a:xfrm>
          <a:prstGeom prst="rect">
            <a:avLst/>
          </a:prstGeom>
        </p:spPr>
        <p:txBody>
          <a:bodyPr vert="horz" wrap="square" lIns="91440" tIns="45720" rIns="91440" bIns="45720" rtlCol="0" anchor="ctr">
            <a:noAutofit/>
          </a:bodyPr>
          <a:lstStyle/>
          <a:p>
            <a:pPr fontAlgn="auto">
              <a:spcAft>
                <a:spcPts val="0"/>
              </a:spcAft>
            </a:pPr>
            <a:r>
              <a:rPr lang="en-US" sz="2400" b="1" dirty="0">
                <a:solidFill>
                  <a:schemeClr val="bg1"/>
                </a:solidFill>
              </a:rPr>
              <a:t>Detector</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384334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nodeType="afterEffect">
                                  <p:stCondLst>
                                    <p:cond delay="0"/>
                                  </p:stCondLst>
                                  <p:childTnLst>
                                    <p:animMotion origin="layout" path="M 1.16206E-6 7.01527E-6 L 0.36686 -0.05552 " pathEditMode="relative" ptsTypes="AA">
                                      <p:cBhvr>
                                        <p:cTn id="11" dur="1000" fill="hold"/>
                                        <p:tgtEl>
                                          <p:spTgt spid="117"/>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4.3408E-6 -1.30495E-6 L 0.35435 0.0833 " pathEditMode="relative" rAng="0" ptsTypes="AA">
                                      <p:cBhvr>
                                        <p:cTn id="13" dur="1000" fill="hold"/>
                                        <p:tgtEl>
                                          <p:spTgt spid="127"/>
                                        </p:tgtEl>
                                        <p:attrNameLst>
                                          <p:attrName>ppt_x</p:attrName>
                                          <p:attrName>ppt_y</p:attrName>
                                        </p:attrNameLst>
                                      </p:cBhvr>
                                      <p:rCtr x="17718" y="4165"/>
                                    </p:animMotion>
                                  </p:childTnLst>
                                </p:cTn>
                              </p:par>
                              <p:par>
                                <p:cTn id="14" presetID="0" presetClass="path" presetSubtype="0" accel="50000" decel="50000" fill="hold" nodeType="withEffect">
                                  <p:stCondLst>
                                    <p:cond delay="0"/>
                                  </p:stCondLst>
                                  <p:childTnLst>
                                    <p:animMotion origin="layout" path="M -1.16206E-6 1.04581E-6 L 0.40855 0.07774 " pathEditMode="relative" ptsTypes="AA">
                                      <p:cBhvr>
                                        <p:cTn id="15" dur="1000" fill="hold"/>
                                        <p:tgtEl>
                                          <p:spTgt spid="137"/>
                                        </p:tgtEl>
                                        <p:attrNameLst>
                                          <p:attrName>ppt_x</p:attrName>
                                          <p:attrName>ppt_y</p:attrName>
                                        </p:attrNameLst>
                                      </p:cBhvr>
                                    </p:animMotion>
                                  </p:childTnLst>
                                </p:cTn>
                              </p:par>
                              <p:par>
                                <p:cTn id="16" presetID="0" presetClass="path" presetSubtype="0" accel="50000" decel="50000" fill="hold" nodeType="withEffect">
                                  <p:stCondLst>
                                    <p:cond delay="0"/>
                                  </p:stCondLst>
                                  <p:childTnLst>
                                    <p:animMotion origin="layout" path="M 1.82387E-7 3.28552E-7 L -0.17092 -0.0833 " pathEditMode="relative" rAng="0" ptsTypes="AA">
                                      <p:cBhvr>
                                        <p:cTn id="17" dur="1000" fill="hold"/>
                                        <p:tgtEl>
                                          <p:spTgt spid="87"/>
                                        </p:tgtEl>
                                        <p:attrNameLst>
                                          <p:attrName>ppt_x</p:attrName>
                                          <p:attrName>ppt_y</p:attrName>
                                        </p:attrNameLst>
                                      </p:cBhvr>
                                      <p:rCtr x="-8546" y="-4165"/>
                                    </p:animMotion>
                                  </p:childTnLst>
                                </p:cTn>
                              </p:par>
                              <p:par>
                                <p:cTn id="18" presetID="0" presetClass="path" presetSubtype="0" accel="50000" decel="50000" fill="hold" nodeType="withEffect">
                                  <p:stCondLst>
                                    <p:cond delay="0"/>
                                  </p:stCondLst>
                                  <p:childTnLst>
                                    <p:animMotion origin="layout" path="M -1.43825E-6 3.031E-6 L -0.16258 -0.10551 " pathEditMode="relative" rAng="0" ptsTypes="AA">
                                      <p:cBhvr>
                                        <p:cTn id="19" dur="1000" fill="hold"/>
                                        <p:tgtEl>
                                          <p:spTgt spid="97"/>
                                        </p:tgtEl>
                                        <p:attrNameLst>
                                          <p:attrName>ppt_x</p:attrName>
                                          <p:attrName>ppt_y</p:attrName>
                                        </p:attrNameLst>
                                      </p:cBhvr>
                                      <p:rCtr x="-8129" y="-5275"/>
                                    </p:animMotion>
                                  </p:childTnLst>
                                </p:cTn>
                              </p:par>
                              <p:par>
                                <p:cTn id="20" presetID="0" presetClass="path" presetSubtype="0" accel="50000" decel="50000" fill="hold" nodeType="withEffect">
                                  <p:stCondLst>
                                    <p:cond delay="0"/>
                                  </p:stCondLst>
                                  <p:childTnLst>
                                    <p:animMotion origin="layout" path="M -4.25221E-6 3.33642E-6 L -0.321 -0.02777 " pathEditMode="relative" rAng="0" ptsTypes="AA">
                                      <p:cBhvr>
                                        <p:cTn id="21" dur="1000" fill="hold"/>
                                        <p:tgtEl>
                                          <p:spTgt spid="107"/>
                                        </p:tgtEl>
                                        <p:attrNameLst>
                                          <p:attrName>ppt_x</p:attrName>
                                          <p:attrName>ppt_y</p:attrName>
                                        </p:attrNameLst>
                                      </p:cBhvr>
                                      <p:rCtr x="-16050" y="-13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States of Matter</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pic>
        <p:nvPicPr>
          <p:cNvPr id="6" name="Picture 5"/>
          <p:cNvPicPr>
            <a:picLocks noChangeAspect="1"/>
          </p:cNvPicPr>
          <p:nvPr/>
        </p:nvPicPr>
        <p:blipFill rotWithShape="1">
          <a:blip r:embed="rId3"/>
          <a:srcRect t="5396" r="3016" b="9433"/>
          <a:stretch/>
        </p:blipFill>
        <p:spPr>
          <a:xfrm>
            <a:off x="2971800" y="1219201"/>
            <a:ext cx="2182709" cy="2209800"/>
          </a:xfrm>
          <a:prstGeom prst="rect">
            <a:avLst/>
          </a:prstGeom>
        </p:spPr>
      </p:pic>
      <p:pic>
        <p:nvPicPr>
          <p:cNvPr id="9" name="Picture 8"/>
          <p:cNvPicPr>
            <a:picLocks noChangeAspect="1"/>
          </p:cNvPicPr>
          <p:nvPr/>
        </p:nvPicPr>
        <p:blipFill rotWithShape="1">
          <a:blip r:embed="rId4"/>
          <a:srcRect l="5521" t="695"/>
          <a:stretch/>
        </p:blipFill>
        <p:spPr>
          <a:xfrm>
            <a:off x="381000" y="1219200"/>
            <a:ext cx="2284005" cy="2209800"/>
          </a:xfrm>
          <a:prstGeom prst="rect">
            <a:avLst/>
          </a:prstGeom>
        </p:spPr>
      </p:pic>
      <p:pic>
        <p:nvPicPr>
          <p:cNvPr id="10" name="Picture 9"/>
          <p:cNvPicPr>
            <a:picLocks noChangeAspect="1"/>
          </p:cNvPicPr>
          <p:nvPr/>
        </p:nvPicPr>
        <p:blipFill rotWithShape="1">
          <a:blip r:embed="rId5"/>
          <a:srcRect l="40003" t="3568" r="14865" b="10477"/>
          <a:stretch/>
        </p:blipFill>
        <p:spPr>
          <a:xfrm>
            <a:off x="5486400" y="1205397"/>
            <a:ext cx="2124158" cy="2209800"/>
          </a:xfrm>
          <a:prstGeom prst="rect">
            <a:avLst/>
          </a:prstGeom>
        </p:spPr>
      </p:pic>
      <p:grpSp>
        <p:nvGrpSpPr>
          <p:cNvPr id="17" name="Group 16"/>
          <p:cNvGrpSpPr/>
          <p:nvPr/>
        </p:nvGrpSpPr>
        <p:grpSpPr>
          <a:xfrm>
            <a:off x="3886200" y="3657600"/>
            <a:ext cx="3217333" cy="2413000"/>
            <a:chOff x="3886200" y="3505200"/>
            <a:chExt cx="3217333" cy="2413000"/>
          </a:xfrm>
        </p:grpSpPr>
        <p:pic>
          <p:nvPicPr>
            <p:cNvPr id="15" name="Picture 14"/>
            <p:cNvPicPr>
              <a:picLocks noChangeAspect="1"/>
            </p:cNvPicPr>
            <p:nvPr/>
          </p:nvPicPr>
          <p:blipFill>
            <a:blip r:embed="rId6"/>
            <a:stretch>
              <a:fillRect/>
            </a:stretch>
          </p:blipFill>
          <p:spPr>
            <a:xfrm>
              <a:off x="3886200" y="3505200"/>
              <a:ext cx="3217333" cy="2413000"/>
            </a:xfrm>
            <a:prstGeom prst="rect">
              <a:avLst/>
            </a:prstGeom>
          </p:spPr>
        </p:pic>
        <p:sp>
          <p:nvSpPr>
            <p:cNvPr id="16" name="Rectangle 15"/>
            <p:cNvSpPr/>
            <p:nvPr/>
          </p:nvSpPr>
          <p:spPr>
            <a:xfrm rot="765078">
              <a:off x="4587937" y="4114576"/>
              <a:ext cx="791615"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rgbClr val="D8C43A"/>
                  </a:solidFill>
                  <a:effectLst/>
                  <a:latin typeface="Comic Sans MS"/>
                  <a:cs typeface="Comic Sans MS"/>
                </a:rPr>
                <a:t>Q</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5" name="Rectangle 24"/>
            <p:cNvSpPr/>
            <p:nvPr/>
          </p:nvSpPr>
          <p:spPr>
            <a:xfrm rot="21021224">
              <a:off x="5254325" y="4286090"/>
              <a:ext cx="655348"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G</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7" name="Rectangle 26"/>
            <p:cNvSpPr/>
            <p:nvPr/>
          </p:nvSpPr>
          <p:spPr>
            <a:xfrm rot="205474">
              <a:off x="5894483" y="4435309"/>
              <a:ext cx="553570"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P</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grpSp>
      <p:grpSp>
        <p:nvGrpSpPr>
          <p:cNvPr id="20" name="Group 19"/>
          <p:cNvGrpSpPr/>
          <p:nvPr/>
        </p:nvGrpSpPr>
        <p:grpSpPr>
          <a:xfrm>
            <a:off x="914400" y="3665832"/>
            <a:ext cx="2362200" cy="2430168"/>
            <a:chOff x="914400" y="3665832"/>
            <a:chExt cx="2362200" cy="2430168"/>
          </a:xfrm>
        </p:grpSpPr>
        <p:pic>
          <p:nvPicPr>
            <p:cNvPr id="14" name="Picture 13"/>
            <p:cNvPicPr>
              <a:picLocks noChangeAspect="1"/>
            </p:cNvPicPr>
            <p:nvPr/>
          </p:nvPicPr>
          <p:blipFill rotWithShape="1">
            <a:blip r:embed="rId7"/>
            <a:srcRect l="4212" t="14578" r="1376" b="2820"/>
            <a:stretch/>
          </p:blipFill>
          <p:spPr>
            <a:xfrm>
              <a:off x="917060" y="3665832"/>
              <a:ext cx="2359540" cy="2353968"/>
            </a:xfrm>
            <a:prstGeom prst="rect">
              <a:avLst/>
            </a:prstGeom>
          </p:spPr>
        </p:pic>
        <p:sp>
          <p:nvSpPr>
            <p:cNvPr id="18" name="TextBox 17"/>
            <p:cNvSpPr txBox="1"/>
            <p:nvPr/>
          </p:nvSpPr>
          <p:spPr>
            <a:xfrm>
              <a:off x="914400" y="5181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Plasma</a:t>
              </a:r>
            </a:p>
          </p:txBody>
        </p:sp>
      </p:grpSp>
      <p:sp>
        <p:nvSpPr>
          <p:cNvPr id="29" name="TextBox 28"/>
          <p:cNvSpPr txBox="1"/>
          <p:nvPr/>
        </p:nvSpPr>
        <p:spPr>
          <a:xfrm>
            <a:off x="381000" y="2667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outerShdw blurRad="63500" dist="584200" sx="102000" sy="102000" algn="ctr" rotWithShape="0">
                    <a:prstClr val="black">
                      <a:alpha val="40000"/>
                    </a:prstClr>
                  </a:outerShdw>
                </a:effectLst>
                <a:uLnTx/>
                <a:uFillTx/>
                <a:latin typeface="Arial"/>
                <a:ea typeface="+mj-ea"/>
                <a:cs typeface="Arial"/>
              </a:rPr>
              <a:t>Solid</a:t>
            </a:r>
          </a:p>
        </p:txBody>
      </p:sp>
      <p:sp>
        <p:nvSpPr>
          <p:cNvPr id="30" name="TextBox 29"/>
          <p:cNvSpPr txBox="1"/>
          <p:nvPr/>
        </p:nvSpPr>
        <p:spPr>
          <a:xfrm>
            <a:off x="2971800" y="2667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Liquid</a:t>
            </a:r>
          </a:p>
        </p:txBody>
      </p:sp>
      <p:sp>
        <p:nvSpPr>
          <p:cNvPr id="31" name="TextBox 30"/>
          <p:cNvSpPr txBox="1"/>
          <p:nvPr/>
        </p:nvSpPr>
        <p:spPr>
          <a:xfrm>
            <a:off x="5486400" y="2667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Gas</a:t>
            </a:r>
          </a:p>
        </p:txBody>
      </p:sp>
    </p:spTree>
    <p:extLst>
      <p:ext uri="{BB962C8B-B14F-4D97-AF65-F5344CB8AC3E}">
        <p14:creationId xmlns:p14="http://schemas.microsoft.com/office/powerpoint/2010/main" val="13316268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524000"/>
            <a:ext cx="8153400" cy="4876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What comes out of the collision?</a:t>
            </a:r>
            <a:endParaRPr lang="en-US" sz="4000" dirty="0">
              <a:latin typeface="Arial"/>
              <a:ea typeface="+mj-ea"/>
              <a:cs typeface="Arial"/>
            </a:endParaRPr>
          </a:p>
        </p:txBody>
      </p:sp>
      <p:sp>
        <p:nvSpPr>
          <p:cNvPr id="2" name="TextBox 1"/>
          <p:cNvSpPr txBox="1"/>
          <p:nvPr/>
        </p:nvSpPr>
        <p:spPr>
          <a:xfrm>
            <a:off x="1447800" y="18288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4" name="TextBox 3"/>
          <p:cNvSpPr txBox="1"/>
          <p:nvPr/>
        </p:nvSpPr>
        <p:spPr>
          <a:xfrm>
            <a:off x="3733800" y="1524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photons</a:t>
            </a:r>
          </a:p>
        </p:txBody>
      </p:sp>
      <p:sp>
        <p:nvSpPr>
          <p:cNvPr id="5" name="TextBox 4"/>
          <p:cNvSpPr txBox="1"/>
          <p:nvPr/>
        </p:nvSpPr>
        <p:spPr>
          <a:xfrm>
            <a:off x="3991246" y="2540793"/>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9" name="TextBox 8"/>
          <p:cNvSpPr txBox="1"/>
          <p:nvPr/>
        </p:nvSpPr>
        <p:spPr>
          <a:xfrm>
            <a:off x="6553200" y="2362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electrons</a:t>
            </a:r>
          </a:p>
        </p:txBody>
      </p:sp>
      <p:sp>
        <p:nvSpPr>
          <p:cNvPr id="10" name="TextBox 9"/>
          <p:cNvSpPr txBox="1"/>
          <p:nvPr/>
        </p:nvSpPr>
        <p:spPr>
          <a:xfrm>
            <a:off x="6781800" y="45720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a:latin typeface="Arial"/>
                <a:ea typeface="+mj-ea"/>
                <a:cs typeface="Arial"/>
              </a:rPr>
              <a:t>c</a:t>
            </a:r>
            <a:r>
              <a:rPr lang="en-US" sz="2400" dirty="0" smtClean="0">
                <a:latin typeface="Arial"/>
                <a:ea typeface="+mj-ea"/>
                <a:cs typeface="Arial"/>
              </a:rPr>
              <a:t>harged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(protons)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1295400" y="44958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neutral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(neutrons)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8" name="TextBox 7"/>
          <p:cNvSpPr txBox="1"/>
          <p:nvPr/>
        </p:nvSpPr>
        <p:spPr>
          <a:xfrm>
            <a:off x="990600" y="2362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1295400" y="2286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noProof="0" dirty="0" smtClean="0">
                <a:latin typeface="Arial"/>
                <a:ea typeface="+mj-ea"/>
                <a:cs typeface="Arial"/>
              </a:rPr>
              <a:t>other</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15" name="Straight Connector 14"/>
          <p:cNvCxnSpPr/>
          <p:nvPr/>
        </p:nvCxnSpPr>
        <p:spPr>
          <a:xfrm flipH="1" flipV="1">
            <a:off x="2209800" y="2895600"/>
            <a:ext cx="1066800" cy="228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p:cNvCxnSpPr/>
          <p:nvPr/>
        </p:nvCxnSpPr>
        <p:spPr>
          <a:xfrm flipH="1">
            <a:off x="2895600" y="4343400"/>
            <a:ext cx="6096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4419600" y="2133600"/>
            <a:ext cx="0" cy="8382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p:cNvCxnSpPr/>
          <p:nvPr/>
        </p:nvCxnSpPr>
        <p:spPr>
          <a:xfrm flipH="1">
            <a:off x="5715000" y="2895600"/>
            <a:ext cx="838200" cy="228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H="1" flipV="1">
            <a:off x="5638800" y="4495800"/>
            <a:ext cx="381000" cy="228600"/>
          </a:xfrm>
          <a:prstGeom prst="line">
            <a:avLst/>
          </a:prstGeom>
        </p:spPr>
        <p:style>
          <a:lnRef idx="2">
            <a:schemeClr val="accent2"/>
          </a:lnRef>
          <a:fillRef idx="0">
            <a:schemeClr val="accent2"/>
          </a:fillRef>
          <a:effectRef idx="1">
            <a:schemeClr val="accent2"/>
          </a:effectRef>
          <a:fontRef idx="minor">
            <a:schemeClr val="tx1"/>
          </a:fontRef>
        </p:style>
      </p:cxnSp>
      <p:pic>
        <p:nvPicPr>
          <p:cNvPr id="14" name="Picture 13"/>
          <p:cNvPicPr>
            <a:picLocks noChangeAspect="1"/>
          </p:cNvPicPr>
          <p:nvPr/>
        </p:nvPicPr>
        <p:blipFill>
          <a:blip r:embed="rId3"/>
          <a:stretch>
            <a:fillRect/>
          </a:stretch>
        </p:blipFill>
        <p:spPr>
          <a:xfrm>
            <a:off x="3200400" y="2895600"/>
            <a:ext cx="2514600" cy="1829964"/>
          </a:xfrm>
          <a:prstGeom prst="rect">
            <a:avLst/>
          </a:prstGeom>
        </p:spPr>
      </p:pic>
    </p:spTree>
    <p:extLst>
      <p:ext uri="{BB962C8B-B14F-4D97-AF65-F5344CB8AC3E}">
        <p14:creationId xmlns:p14="http://schemas.microsoft.com/office/powerpoint/2010/main" val="1695133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438400" y="3836096"/>
            <a:ext cx="1515291" cy="1447800"/>
          </a:xfrm>
          <a:prstGeom prst="rect">
            <a:avLst/>
          </a:prstGeom>
        </p:spPr>
      </p:pic>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Gas Ionization</a:t>
            </a:r>
            <a:endParaRPr lang="en-US" sz="4000" dirty="0">
              <a:latin typeface="Arial"/>
              <a:cs typeface="Arial"/>
            </a:endParaRPr>
          </a:p>
        </p:txBody>
      </p:sp>
      <p:sp>
        <p:nvSpPr>
          <p:cNvPr id="13" name="TextBox 12"/>
          <p:cNvSpPr txBox="1"/>
          <p:nvPr/>
        </p:nvSpPr>
        <p:spPr>
          <a:xfrm>
            <a:off x="3531409" y="4036181"/>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4" name="TextBox 13"/>
          <p:cNvSpPr txBox="1"/>
          <p:nvPr/>
        </p:nvSpPr>
        <p:spPr>
          <a:xfrm>
            <a:off x="3048000" y="3352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Argon</a:t>
            </a:r>
          </a:p>
        </p:txBody>
      </p:sp>
      <p:pic>
        <p:nvPicPr>
          <p:cNvPr id="19" name="Picture 18"/>
          <p:cNvPicPr>
            <a:picLocks noChangeAspect="1"/>
          </p:cNvPicPr>
          <p:nvPr/>
        </p:nvPicPr>
        <p:blipFill>
          <a:blip r:embed="rId4"/>
          <a:stretch>
            <a:fillRect/>
          </a:stretch>
        </p:blipFill>
        <p:spPr>
          <a:xfrm>
            <a:off x="4572000" y="3836096"/>
            <a:ext cx="1515809" cy="1453896"/>
          </a:xfrm>
          <a:prstGeom prst="rect">
            <a:avLst/>
          </a:prstGeom>
        </p:spPr>
      </p:pic>
      <p:sp>
        <p:nvSpPr>
          <p:cNvPr id="20" name="TextBox 19"/>
          <p:cNvSpPr txBox="1"/>
          <p:nvPr/>
        </p:nvSpPr>
        <p:spPr>
          <a:xfrm>
            <a:off x="4572000" y="3048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err="1" smtClean="0">
                <a:ln>
                  <a:noFill/>
                </a:ln>
                <a:solidFill>
                  <a:schemeClr val="tx1"/>
                </a:solidFill>
                <a:effectLst/>
                <a:uLnTx/>
                <a:uFillTx/>
                <a:latin typeface="Arial"/>
                <a:ea typeface="+mj-ea"/>
                <a:cs typeface="Arial"/>
              </a:rPr>
              <a:t>Ar</a:t>
            </a:r>
            <a:r>
              <a:rPr kumimoji="0" lang="en-US" sz="2400" b="0" i="0" u="none" strike="noStrike" kern="1200" cap="none" spc="0" normalizeH="0" baseline="30000" noProof="0" dirty="0" smtClean="0">
                <a:ln>
                  <a:noFill/>
                </a:ln>
                <a:solidFill>
                  <a:schemeClr val="tx1"/>
                </a:solidFill>
                <a:effectLst/>
                <a:uLnTx/>
                <a:uFillTx/>
                <a:latin typeface="Arial"/>
                <a:ea typeface="+mj-ea"/>
                <a:cs typeface="Arial"/>
              </a:rPr>
              <a:t>+</a:t>
            </a:r>
          </a:p>
        </p:txBody>
      </p:sp>
      <p:pic>
        <p:nvPicPr>
          <p:cNvPr id="21" name="Picture 20"/>
          <p:cNvPicPr>
            <a:picLocks noChangeAspect="1"/>
          </p:cNvPicPr>
          <p:nvPr/>
        </p:nvPicPr>
        <p:blipFill rotWithShape="1">
          <a:blip r:embed="rId5"/>
          <a:srcRect l="16360" t="11393" r="17412" b="31919"/>
          <a:stretch/>
        </p:blipFill>
        <p:spPr>
          <a:xfrm>
            <a:off x="5318751" y="5436296"/>
            <a:ext cx="243849" cy="228600"/>
          </a:xfrm>
          <a:prstGeom prst="rect">
            <a:avLst/>
          </a:prstGeom>
        </p:spPr>
      </p:pic>
      <p:grpSp>
        <p:nvGrpSpPr>
          <p:cNvPr id="31" name="Group 93"/>
          <p:cNvGrpSpPr>
            <a:grpSpLocks/>
          </p:cNvGrpSpPr>
          <p:nvPr/>
        </p:nvGrpSpPr>
        <p:grpSpPr bwMode="auto">
          <a:xfrm>
            <a:off x="1066800" y="4724400"/>
            <a:ext cx="762000" cy="762001"/>
            <a:chOff x="457200" y="4343400"/>
            <a:chExt cx="2438400" cy="2438400"/>
          </a:xfrm>
        </p:grpSpPr>
        <p:sp>
          <p:nvSpPr>
            <p:cNvPr id="32" name="Oval 31"/>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33" name="Oval 32"/>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34" name="Oval 33"/>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35" name="Oval 34"/>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36" name="TextBox 35"/>
            <p:cNvSpPr txBox="1"/>
            <p:nvPr/>
          </p:nvSpPr>
          <p:spPr>
            <a:xfrm>
              <a:off x="1906017" y="5487417"/>
              <a:ext cx="761999" cy="379983"/>
            </a:xfrm>
            <a:prstGeom prst="rect">
              <a:avLst/>
            </a:prstGeom>
          </p:spPr>
          <p:txBody>
            <a:bodyPr anchor="ctr">
              <a:normAutofit fontScale="2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7" name="TextBox 36"/>
            <p:cNvSpPr txBox="1"/>
            <p:nvPr/>
          </p:nvSpPr>
          <p:spPr>
            <a:xfrm>
              <a:off x="762000" y="5487417"/>
              <a:ext cx="762001" cy="379983"/>
            </a:xfrm>
            <a:prstGeom prst="rect">
              <a:avLst/>
            </a:prstGeom>
          </p:spPr>
          <p:txBody>
            <a:bodyPr anchor="ctr">
              <a:normAutofit fontScale="2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38" name="Freeform 37"/>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9" name="Freeform 38"/>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40" name="Freeform 39"/>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cxnSp>
        <p:nvCxnSpPr>
          <p:cNvPr id="44" name="Straight Arrow Connector 43"/>
          <p:cNvCxnSpPr/>
          <p:nvPr/>
        </p:nvCxnSpPr>
        <p:spPr>
          <a:xfrm>
            <a:off x="3810000" y="5181600"/>
            <a:ext cx="914400" cy="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9389" r="4112"/>
          <a:stretch/>
        </p:blipFill>
        <p:spPr>
          <a:xfrm>
            <a:off x="6477000" y="5055296"/>
            <a:ext cx="1461328" cy="1345504"/>
          </a:xfrm>
          <a:prstGeom prst="rect">
            <a:avLst/>
          </a:prstGeom>
        </p:spPr>
      </p:pic>
      <p:pic>
        <p:nvPicPr>
          <p:cNvPr id="49" name="Picture 48"/>
          <p:cNvPicPr>
            <a:picLocks noChangeAspect="1"/>
          </p:cNvPicPr>
          <p:nvPr/>
        </p:nvPicPr>
        <p:blipFill>
          <a:blip r:embed="rId7"/>
          <a:stretch>
            <a:fillRect/>
          </a:stretch>
        </p:blipFill>
        <p:spPr>
          <a:xfrm>
            <a:off x="6477001" y="5389977"/>
            <a:ext cx="228600" cy="224118"/>
          </a:xfrm>
          <a:prstGeom prst="rect">
            <a:avLst/>
          </a:prstGeom>
        </p:spPr>
      </p:pic>
      <p:pic>
        <p:nvPicPr>
          <p:cNvPr id="50" name="Picture 49"/>
          <p:cNvPicPr>
            <a:picLocks noChangeAspect="1"/>
          </p:cNvPicPr>
          <p:nvPr/>
        </p:nvPicPr>
        <p:blipFill rotWithShape="1">
          <a:blip r:embed="rId5"/>
          <a:srcRect l="16360" t="11393" r="17412" b="31919"/>
          <a:stretch/>
        </p:blipFill>
        <p:spPr>
          <a:xfrm>
            <a:off x="6275205" y="5436295"/>
            <a:ext cx="243850" cy="228601"/>
          </a:xfrm>
          <a:prstGeom prst="rect">
            <a:avLst/>
          </a:prstGeom>
        </p:spPr>
      </p:pic>
      <p:sp>
        <p:nvSpPr>
          <p:cNvPr id="51" name="TextBox 50"/>
          <p:cNvSpPr txBox="1"/>
          <p:nvPr/>
        </p:nvSpPr>
        <p:spPr>
          <a:xfrm>
            <a:off x="7315200" y="4598096"/>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err="1" smtClean="0">
                <a:ln>
                  <a:noFill/>
                </a:ln>
                <a:solidFill>
                  <a:schemeClr val="tx1"/>
                </a:solidFill>
                <a:effectLst/>
                <a:uLnTx/>
                <a:uFillTx/>
                <a:latin typeface="Arial"/>
                <a:ea typeface="+mj-ea"/>
                <a:cs typeface="Arial"/>
              </a:rPr>
              <a:t>Ar</a:t>
            </a:r>
            <a:r>
              <a:rPr kumimoji="0" lang="en-US" sz="2400" b="0" i="0" u="none" strike="noStrike" kern="1200" cap="none" spc="0" normalizeH="0" baseline="30000" noProof="0" dirty="0" smtClean="0">
                <a:ln>
                  <a:noFill/>
                </a:ln>
                <a:solidFill>
                  <a:schemeClr val="tx1"/>
                </a:solidFill>
                <a:effectLst/>
                <a:uLnTx/>
                <a:uFillTx/>
                <a:latin typeface="Arial"/>
                <a:ea typeface="+mj-ea"/>
                <a:cs typeface="Arial"/>
              </a:rPr>
              <a:t>+</a:t>
            </a:r>
          </a:p>
        </p:txBody>
      </p:sp>
      <p:pic>
        <p:nvPicPr>
          <p:cNvPr id="52" name="Picture 51"/>
          <p:cNvPicPr>
            <a:picLocks noChangeAspect="1"/>
          </p:cNvPicPr>
          <p:nvPr/>
        </p:nvPicPr>
        <p:blipFill>
          <a:blip r:embed="rId8"/>
          <a:stretch>
            <a:fillRect/>
          </a:stretch>
        </p:blipFill>
        <p:spPr>
          <a:xfrm>
            <a:off x="228600" y="1433936"/>
            <a:ext cx="2514600" cy="1829964"/>
          </a:xfrm>
          <a:prstGeom prst="rect">
            <a:avLst/>
          </a:prstGeom>
        </p:spPr>
      </p:pic>
      <p:cxnSp>
        <p:nvCxnSpPr>
          <p:cNvPr id="53" name="Straight Arrow Connector 52"/>
          <p:cNvCxnSpPr/>
          <p:nvPr/>
        </p:nvCxnSpPr>
        <p:spPr>
          <a:xfrm>
            <a:off x="1371600" y="3429000"/>
            <a:ext cx="0" cy="106680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057400" y="5181600"/>
            <a:ext cx="914400" cy="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52800" y="1524000"/>
            <a:ext cx="3581400" cy="1295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000" dirty="0" smtClean="0">
                <a:latin typeface="Arial"/>
                <a:ea typeface="+mj-ea"/>
                <a:cs typeface="Arial"/>
              </a:rPr>
              <a:t>High energy particles, or ionizing radiation,</a:t>
            </a:r>
          </a:p>
          <a:p>
            <a:pPr marL="0" marR="0" indent="0" algn="l" defTabSz="914400" rtl="0" eaLnBrk="1" fontAlgn="auto" latinLnBrk="0" hangingPunct="1">
              <a:lnSpc>
                <a:spcPct val="100000"/>
              </a:lnSpc>
              <a:spcBef>
                <a:spcPct val="0"/>
              </a:spcBef>
              <a:spcAft>
                <a:spcPts val="0"/>
              </a:spcAft>
              <a:buClrTx/>
              <a:buSzTx/>
              <a:buFontTx/>
              <a:buNone/>
              <a:tabLst/>
            </a:pPr>
            <a:r>
              <a:rPr lang="en-US" sz="2000" dirty="0" smtClean="0">
                <a:latin typeface="Arial"/>
                <a:ea typeface="+mj-ea"/>
                <a:cs typeface="Arial"/>
              </a:rPr>
              <a:t>causes gas ionization in a detector.</a:t>
            </a:r>
            <a:endParaRPr kumimoji="0" lang="en-US" sz="20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65" name="TextBox 64"/>
          <p:cNvSpPr txBox="1"/>
          <p:nvPr/>
        </p:nvSpPr>
        <p:spPr>
          <a:xfrm>
            <a:off x="7162800" y="3505200"/>
            <a:ext cx="533400" cy="6096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r>
              <a:rPr kumimoji="0" lang="en-US" sz="2400" b="0" i="0" u="none" strike="noStrike" kern="1200" cap="none" spc="0" normalizeH="0" baseline="30000" noProof="0" dirty="0" smtClean="0">
                <a:ln>
                  <a:noFill/>
                </a:ln>
                <a:solidFill>
                  <a:schemeClr val="tx1"/>
                </a:solidFill>
                <a:effectLst/>
                <a:uLnTx/>
                <a:uFillTx/>
                <a:latin typeface="Arial"/>
                <a:ea typeface="+mj-ea"/>
                <a:cs typeface="Arial"/>
              </a:rPr>
              <a:t>-</a:t>
            </a:r>
          </a:p>
        </p:txBody>
      </p:sp>
      <p:sp>
        <p:nvSpPr>
          <p:cNvPr id="66" name="TextBox 65"/>
          <p:cNvSpPr txBox="1"/>
          <p:nvPr/>
        </p:nvSpPr>
        <p:spPr>
          <a:xfrm>
            <a:off x="8229600" y="3657600"/>
            <a:ext cx="533400" cy="6096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r>
              <a:rPr kumimoji="0" lang="en-US" sz="2400" b="0" i="0" u="none" strike="noStrike" kern="1200" cap="none" spc="0" normalizeH="0" baseline="30000" noProof="0" dirty="0" smtClean="0">
                <a:ln>
                  <a:noFill/>
                </a:ln>
                <a:solidFill>
                  <a:schemeClr val="tx1"/>
                </a:solidFill>
                <a:effectLst/>
                <a:uLnTx/>
                <a:uFillTx/>
                <a:latin typeface="Arial"/>
                <a:ea typeface="+mj-ea"/>
                <a:cs typeface="Aria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1.16206E-6 1.43452E-7 L 0.09171 1.43452E-7 " pathEditMode="relative" ptsTypes="AA">
                                      <p:cBhvr>
                                        <p:cTn id="12" dur="2000" fill="hold"/>
                                        <p:tgtEl>
                                          <p:spTgt spid="21"/>
                                        </p:tgtEl>
                                        <p:attrNameLst>
                                          <p:attrName>ppt_x</p:attrName>
                                          <p:attrName>ppt_y</p:attrName>
                                        </p:attrNameLst>
                                      </p:cBhvr>
                                    </p:animMotion>
                                  </p:childTnLst>
                                </p:cTn>
                              </p:par>
                            </p:childTnLst>
                          </p:cTn>
                        </p:par>
                        <p:par>
                          <p:cTn id="13" fill="hold">
                            <p:stCondLst>
                              <p:cond delay="2000"/>
                            </p:stCondLst>
                            <p:childTnLst>
                              <p:par>
                                <p:cTn id="14" presetID="1" presetClass="exit" presetSubtype="0" fill="hold" nodeType="afterEffect">
                                  <p:stCondLst>
                                    <p:cond delay="0"/>
                                  </p:stCondLst>
                                  <p:childTnLst>
                                    <p:set>
                                      <p:cBhvr>
                                        <p:cTn id="15" dur="1" fill="hold">
                                          <p:stCondLst>
                                            <p:cond delay="0"/>
                                          </p:stCondLst>
                                        </p:cTn>
                                        <p:tgtEl>
                                          <p:spTgt spid="2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1.16206E-6 -3.65109E-6 L 0.16675 -0.21101 " pathEditMode="relative" ptsTypes="AA">
                                      <p:cBhvr>
                                        <p:cTn id="22" dur="2000" fill="hold"/>
                                        <p:tgtEl>
                                          <p:spTgt spid="4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7.17388E-7 -1.98982E-6 L 0.07504 -0.24433 " pathEditMode="relative" ptsTypes="AA">
                                      <p:cBhvr>
                                        <p:cTn id="24" dur="2000" fill="hold"/>
                                        <p:tgtEl>
                                          <p:spTgt spid="50"/>
                                        </p:tgtEl>
                                        <p:attrNameLst>
                                          <p:attrName>ppt_x</p:attrName>
                                          <p:attrName>ppt_y</p:attrName>
                                        </p:attrNameLst>
                                      </p:cBhvr>
                                    </p:animMotion>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Straight Connector 151"/>
          <p:cNvCxnSpPr>
            <a:stCxn id="83" idx="1"/>
          </p:cNvCxnSpPr>
          <p:nvPr/>
        </p:nvCxnSpPr>
        <p:spPr>
          <a:xfrm flipH="1" flipV="1">
            <a:off x="3276600" y="4038600"/>
            <a:ext cx="87359" cy="239759"/>
          </a:xfrm>
          <a:prstGeom prst="line">
            <a:avLst/>
          </a:prstGeom>
          <a:ln w="38100" cmpd="sng"/>
        </p:spPr>
        <p:style>
          <a:lnRef idx="1">
            <a:schemeClr val="accent5"/>
          </a:lnRef>
          <a:fillRef idx="0">
            <a:schemeClr val="accent5"/>
          </a:fillRef>
          <a:effectRef idx="0">
            <a:schemeClr val="accent5"/>
          </a:effectRef>
          <a:fontRef idx="minor">
            <a:schemeClr val="tx1"/>
          </a:fontRef>
        </p:style>
      </p:cxnSp>
      <p:cxnSp>
        <p:nvCxnSpPr>
          <p:cNvPr id="138" name="Straight Connector 137"/>
          <p:cNvCxnSpPr>
            <a:stCxn id="81" idx="6"/>
          </p:cNvCxnSpPr>
          <p:nvPr/>
        </p:nvCxnSpPr>
        <p:spPr>
          <a:xfrm flipH="1" flipV="1">
            <a:off x="2590801" y="4419601"/>
            <a:ext cx="228599" cy="266699"/>
          </a:xfrm>
          <a:prstGeom prst="line">
            <a:avLst/>
          </a:prstGeom>
          <a:ln w="38100" cmpd="sng">
            <a:solidFill>
              <a:srgbClr val="0000FF"/>
            </a:solidFill>
          </a:ln>
        </p:spPr>
        <p:style>
          <a:lnRef idx="1">
            <a:schemeClr val="accent6"/>
          </a:lnRef>
          <a:fillRef idx="0">
            <a:schemeClr val="accent6"/>
          </a:fillRef>
          <a:effectRef idx="0">
            <a:schemeClr val="accent6"/>
          </a:effectRef>
          <a:fontRef idx="minor">
            <a:schemeClr val="tx1"/>
          </a:fontRef>
        </p:style>
      </p:cxnSp>
      <p:cxnSp>
        <p:nvCxnSpPr>
          <p:cNvPr id="104" name="Straight Connector 103"/>
          <p:cNvCxnSpPr>
            <a:endCxn id="81" idx="0"/>
          </p:cNvCxnSpPr>
          <p:nvPr/>
        </p:nvCxnSpPr>
        <p:spPr>
          <a:xfrm flipH="1" flipV="1">
            <a:off x="2781300" y="4648200"/>
            <a:ext cx="190500" cy="228600"/>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81" idx="7"/>
            <a:endCxn id="84" idx="7"/>
          </p:cNvCxnSpPr>
          <p:nvPr/>
        </p:nvCxnSpPr>
        <p:spPr>
          <a:xfrm flipV="1">
            <a:off x="2808241" y="4278359"/>
            <a:ext cx="0" cy="381000"/>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8" idx="7"/>
            <a:endCxn id="79" idx="7"/>
          </p:cNvCxnSpPr>
          <p:nvPr/>
        </p:nvCxnSpPr>
        <p:spPr>
          <a:xfrm flipV="1">
            <a:off x="2960641" y="4811759"/>
            <a:ext cx="0" cy="304800"/>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107" name="Straight Connector 106"/>
          <p:cNvCxnSpPr>
            <a:endCxn id="83" idx="5"/>
          </p:cNvCxnSpPr>
          <p:nvPr/>
        </p:nvCxnSpPr>
        <p:spPr>
          <a:xfrm flipV="1">
            <a:off x="3200400" y="4332241"/>
            <a:ext cx="217441" cy="315959"/>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429000" y="4038600"/>
            <a:ext cx="76200" cy="22860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2678160" y="4027442"/>
            <a:ext cx="141240" cy="315958"/>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2579641" y="4027441"/>
            <a:ext cx="11159" cy="315959"/>
          </a:xfrm>
          <a:prstGeom prst="line">
            <a:avLst/>
          </a:prstGeom>
          <a:ln w="38100"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048000" y="4027441"/>
            <a:ext cx="65041" cy="315959"/>
          </a:xfrm>
          <a:prstGeom prst="line">
            <a:avLst/>
          </a:prstGeom>
          <a:ln w="38100" cmpd="sng">
            <a:solidFill>
              <a:srgbClr val="D8C43A"/>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5" idx="1"/>
          </p:cNvCxnSpPr>
          <p:nvPr/>
        </p:nvCxnSpPr>
        <p:spPr>
          <a:xfrm flipH="1" flipV="1">
            <a:off x="2362200" y="4038600"/>
            <a:ext cx="163559" cy="315959"/>
          </a:xfrm>
          <a:prstGeom prst="line">
            <a:avLst/>
          </a:prstGeom>
          <a:ln w="38100" cmpd="sng">
            <a:solidFill>
              <a:srgbClr val="0000FF"/>
            </a:solidFill>
          </a:ln>
        </p:spPr>
        <p:style>
          <a:lnRef idx="1">
            <a:schemeClr val="accent6"/>
          </a:lnRef>
          <a:fillRef idx="0">
            <a:schemeClr val="accent6"/>
          </a:fillRef>
          <a:effectRef idx="0">
            <a:schemeClr val="accent6"/>
          </a:effectRef>
          <a:fontRef idx="minor">
            <a:schemeClr val="tx1"/>
          </a:fontRef>
        </p:style>
      </p:cxnSp>
      <p:cxnSp>
        <p:nvCxnSpPr>
          <p:cNvPr id="131" name="Straight Connector 130"/>
          <p:cNvCxnSpPr/>
          <p:nvPr/>
        </p:nvCxnSpPr>
        <p:spPr>
          <a:xfrm flipH="1" flipV="1">
            <a:off x="2895600" y="4038600"/>
            <a:ext cx="163559" cy="315959"/>
          </a:xfrm>
          <a:prstGeom prst="line">
            <a:avLst/>
          </a:prstGeom>
          <a:ln w="38100" cmpd="sng"/>
        </p:spPr>
        <p:style>
          <a:lnRef idx="1">
            <a:schemeClr val="accent6"/>
          </a:lnRef>
          <a:fillRef idx="0">
            <a:schemeClr val="accent6"/>
          </a:fillRef>
          <a:effectRef idx="0">
            <a:schemeClr val="accent6"/>
          </a:effectRef>
          <a:fontRef idx="minor">
            <a:schemeClr val="tx1"/>
          </a:fontRef>
        </p:style>
      </p:cxnSp>
      <p:cxnSp>
        <p:nvCxnSpPr>
          <p:cNvPr id="140" name="Straight Connector 139"/>
          <p:cNvCxnSpPr>
            <a:stCxn id="80" idx="1"/>
          </p:cNvCxnSpPr>
          <p:nvPr/>
        </p:nvCxnSpPr>
        <p:spPr>
          <a:xfrm flipH="1" flipV="1">
            <a:off x="3048000" y="4343400"/>
            <a:ext cx="87359" cy="315959"/>
          </a:xfrm>
          <a:prstGeom prst="line">
            <a:avLst/>
          </a:prstGeom>
          <a:ln w="38100" cmpd="sng"/>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a:latin typeface="Arial"/>
                <a:cs typeface="Arial"/>
              </a:rPr>
              <a:t>Ionizing Radiation</a:t>
            </a:r>
          </a:p>
        </p:txBody>
      </p:sp>
      <p:sp>
        <p:nvSpPr>
          <p:cNvPr id="6" name="TextBox 5"/>
          <p:cNvSpPr txBox="1"/>
          <p:nvPr/>
        </p:nvSpPr>
        <p:spPr>
          <a:xfrm>
            <a:off x="4953000" y="1752600"/>
            <a:ext cx="3352800" cy="990600"/>
          </a:xfrm>
          <a:prstGeom prst="rect">
            <a:avLst/>
          </a:prstGeom>
        </p:spPr>
        <p:txBody>
          <a:bodyPr anchor="ctr">
            <a:normAutofit/>
          </a:bodyPr>
          <a:lstStyle/>
          <a:p>
            <a:pPr fontAlgn="auto">
              <a:spcAft>
                <a:spcPts val="0"/>
              </a:spcAft>
              <a:defRPr/>
            </a:pPr>
            <a:endParaRPr lang="en-US" sz="2400" dirty="0">
              <a:latin typeface="Arial"/>
              <a:cs typeface="Arial"/>
            </a:endParaRPr>
          </a:p>
        </p:txBody>
      </p:sp>
      <p:sp>
        <p:nvSpPr>
          <p:cNvPr id="13" name="TextBox 12"/>
          <p:cNvSpPr txBox="1"/>
          <p:nvPr/>
        </p:nvSpPr>
        <p:spPr>
          <a:xfrm>
            <a:off x="2464609" y="1647885"/>
            <a:ext cx="524489" cy="52448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14" name="Picture 13"/>
          <p:cNvPicPr>
            <a:picLocks noChangeAspect="1"/>
          </p:cNvPicPr>
          <p:nvPr/>
        </p:nvPicPr>
        <p:blipFill>
          <a:blip r:embed="rId3"/>
          <a:stretch>
            <a:fillRect/>
          </a:stretch>
        </p:blipFill>
        <p:spPr>
          <a:xfrm>
            <a:off x="1676400" y="1752600"/>
            <a:ext cx="869153" cy="830441"/>
          </a:xfrm>
          <a:prstGeom prst="rect">
            <a:avLst/>
          </a:prstGeom>
        </p:spPr>
      </p:pic>
      <p:sp>
        <p:nvSpPr>
          <p:cNvPr id="15" name="TextBox 14"/>
          <p:cNvSpPr txBox="1"/>
          <p:nvPr/>
        </p:nvSpPr>
        <p:spPr>
          <a:xfrm>
            <a:off x="2769409" y="2028885"/>
            <a:ext cx="524489" cy="524489"/>
          </a:xfrm>
          <a:prstGeom prst="rect">
            <a:avLst/>
          </a:prstGeom>
          <a:ln w="38100" cmpd="sng"/>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1752600" y="1371600"/>
            <a:ext cx="524489" cy="52448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Argon</a:t>
            </a:r>
          </a:p>
        </p:txBody>
      </p:sp>
      <p:pic>
        <p:nvPicPr>
          <p:cNvPr id="17" name="Picture 16"/>
          <p:cNvPicPr>
            <a:picLocks noChangeAspect="1"/>
          </p:cNvPicPr>
          <p:nvPr/>
        </p:nvPicPr>
        <p:blipFill>
          <a:blip r:embed="rId4"/>
          <a:stretch>
            <a:fillRect/>
          </a:stretch>
        </p:blipFill>
        <p:spPr>
          <a:xfrm>
            <a:off x="3352800" y="1752600"/>
            <a:ext cx="869450" cy="833938"/>
          </a:xfrm>
          <a:prstGeom prst="rect">
            <a:avLst/>
          </a:prstGeom>
        </p:spPr>
      </p:pic>
      <p:pic>
        <p:nvPicPr>
          <p:cNvPr id="18" name="Picture 17"/>
          <p:cNvPicPr>
            <a:picLocks noChangeAspect="1"/>
          </p:cNvPicPr>
          <p:nvPr/>
        </p:nvPicPr>
        <p:blipFill rotWithShape="1">
          <a:blip r:embed="rId5"/>
          <a:srcRect l="16360" t="11393" r="17412" b="31919"/>
          <a:stretch/>
        </p:blipFill>
        <p:spPr>
          <a:xfrm>
            <a:off x="4267200" y="2514600"/>
            <a:ext cx="139869" cy="131123"/>
          </a:xfrm>
          <a:prstGeom prst="rect">
            <a:avLst/>
          </a:prstGeom>
        </p:spPr>
      </p:pic>
      <p:grpSp>
        <p:nvGrpSpPr>
          <p:cNvPr id="19" name="Group 93"/>
          <p:cNvGrpSpPr>
            <a:grpSpLocks/>
          </p:cNvGrpSpPr>
          <p:nvPr/>
        </p:nvGrpSpPr>
        <p:grpSpPr bwMode="auto">
          <a:xfrm>
            <a:off x="304800" y="1905000"/>
            <a:ext cx="437074" cy="437075"/>
            <a:chOff x="457200" y="4343400"/>
            <a:chExt cx="2438400" cy="2438400"/>
          </a:xfrm>
        </p:grpSpPr>
        <p:sp>
          <p:nvSpPr>
            <p:cNvPr id="20" name="Oval 19"/>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21" name="Oval 20"/>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2" name="Oval 21"/>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23" name="Oval 22"/>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4" name="TextBox 23"/>
            <p:cNvSpPr txBox="1"/>
            <p:nvPr/>
          </p:nvSpPr>
          <p:spPr>
            <a:xfrm>
              <a:off x="1906017" y="5487417"/>
              <a:ext cx="761999" cy="379983"/>
            </a:xfrm>
            <a:prstGeom prst="rect">
              <a:avLst/>
            </a:prstGeom>
          </p:spPr>
          <p:txBody>
            <a:bodyPr anchor="ctr">
              <a:normAutofit fontScale="2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25" name="TextBox 24"/>
            <p:cNvSpPr txBox="1"/>
            <p:nvPr/>
          </p:nvSpPr>
          <p:spPr>
            <a:xfrm>
              <a:off x="762000" y="5487417"/>
              <a:ext cx="762001" cy="379983"/>
            </a:xfrm>
            <a:prstGeom prst="rect">
              <a:avLst/>
            </a:prstGeom>
          </p:spPr>
          <p:txBody>
            <a:bodyPr anchor="ctr">
              <a:normAutofit fontScale="2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26" name="Freeform 25"/>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27" name="Freeform 26"/>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28" name="Freeform 27"/>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cxnSp>
        <p:nvCxnSpPr>
          <p:cNvPr id="29" name="Straight Arrow Connector 28"/>
          <p:cNvCxnSpPr/>
          <p:nvPr/>
        </p:nvCxnSpPr>
        <p:spPr>
          <a:xfrm>
            <a:off x="2743200" y="2133600"/>
            <a:ext cx="524489" cy="1"/>
          </a:xfrm>
          <a:prstGeom prst="straightConnector1">
            <a:avLst/>
          </a:prstGeom>
          <a:ln w="38100" cmpd="sng">
            <a:tailEnd type="arrow"/>
          </a:ln>
        </p:spPr>
        <p:style>
          <a:lnRef idx="2">
            <a:schemeClr val="accent1"/>
          </a:lnRef>
          <a:fillRef idx="1">
            <a:schemeClr val="lt1"/>
          </a:fillRef>
          <a:effectRef idx="0">
            <a:schemeClr val="accent1"/>
          </a:effectRef>
          <a:fontRef idx="minor">
            <a:schemeClr val="dk1"/>
          </a:fontRef>
        </p:style>
      </p:cxnSp>
      <p:pic>
        <p:nvPicPr>
          <p:cNvPr id="30" name="Picture 29"/>
          <p:cNvPicPr>
            <a:picLocks noChangeAspect="1"/>
          </p:cNvPicPr>
          <p:nvPr/>
        </p:nvPicPr>
        <p:blipFill rotWithShape="1">
          <a:blip r:embed="rId6"/>
          <a:srcRect t="9389" r="4112"/>
          <a:stretch/>
        </p:blipFill>
        <p:spPr>
          <a:xfrm>
            <a:off x="5181600" y="1143000"/>
            <a:ext cx="838200" cy="771764"/>
          </a:xfrm>
          <a:prstGeom prst="rect">
            <a:avLst/>
          </a:prstGeom>
        </p:spPr>
      </p:pic>
      <p:pic>
        <p:nvPicPr>
          <p:cNvPr id="31" name="Picture 30"/>
          <p:cNvPicPr>
            <a:picLocks noChangeAspect="1"/>
          </p:cNvPicPr>
          <p:nvPr/>
        </p:nvPicPr>
        <p:blipFill>
          <a:blip r:embed="rId7"/>
          <a:stretch>
            <a:fillRect/>
          </a:stretch>
        </p:blipFill>
        <p:spPr>
          <a:xfrm>
            <a:off x="6096000" y="1828800"/>
            <a:ext cx="131122" cy="128551"/>
          </a:xfrm>
          <a:prstGeom prst="rect">
            <a:avLst/>
          </a:prstGeom>
        </p:spPr>
      </p:pic>
      <p:sp>
        <p:nvSpPr>
          <p:cNvPr id="33" name="TextBox 32"/>
          <p:cNvSpPr txBox="1"/>
          <p:nvPr/>
        </p:nvSpPr>
        <p:spPr>
          <a:xfrm>
            <a:off x="5638800" y="838200"/>
            <a:ext cx="524489" cy="52448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err="1" smtClean="0">
                <a:ln>
                  <a:noFill/>
                </a:ln>
                <a:solidFill>
                  <a:schemeClr val="tx1"/>
                </a:solidFill>
                <a:effectLst/>
                <a:uLnTx/>
                <a:uFillTx/>
                <a:latin typeface="Arial"/>
                <a:ea typeface="+mj-ea"/>
                <a:cs typeface="Arial"/>
              </a:rPr>
              <a:t>Ar</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cxnSp>
        <p:nvCxnSpPr>
          <p:cNvPr id="35" name="Straight Arrow Connector 34"/>
          <p:cNvCxnSpPr/>
          <p:nvPr/>
        </p:nvCxnSpPr>
        <p:spPr>
          <a:xfrm>
            <a:off x="990600" y="2133600"/>
            <a:ext cx="524489" cy="1"/>
          </a:xfrm>
          <a:prstGeom prst="straightConnector1">
            <a:avLst/>
          </a:prstGeom>
          <a:ln w="38100" cmpd="sng">
            <a:tailEnd type="arrow"/>
          </a:ln>
        </p:spPr>
        <p:style>
          <a:lnRef idx="2">
            <a:schemeClr val="accent1"/>
          </a:lnRef>
          <a:fillRef idx="1">
            <a:schemeClr val="lt1"/>
          </a:fillRef>
          <a:effectRef idx="0">
            <a:schemeClr val="accent1"/>
          </a:effectRef>
          <a:fontRef idx="minor">
            <a:schemeClr val="dk1"/>
          </a:fontRef>
        </p:style>
      </p:cxnSp>
      <p:sp>
        <p:nvSpPr>
          <p:cNvPr id="36" name="TextBox 35"/>
          <p:cNvSpPr txBox="1"/>
          <p:nvPr/>
        </p:nvSpPr>
        <p:spPr>
          <a:xfrm>
            <a:off x="4343400" y="2286000"/>
            <a:ext cx="305952" cy="34965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e</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sp>
        <p:nvSpPr>
          <p:cNvPr id="37" name="TextBox 36"/>
          <p:cNvSpPr txBox="1"/>
          <p:nvPr/>
        </p:nvSpPr>
        <p:spPr>
          <a:xfrm>
            <a:off x="6171048" y="1524000"/>
            <a:ext cx="305952" cy="34965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e</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sp>
        <p:nvSpPr>
          <p:cNvPr id="38" name="TextBox 37"/>
          <p:cNvSpPr txBox="1"/>
          <p:nvPr/>
        </p:nvSpPr>
        <p:spPr>
          <a:xfrm>
            <a:off x="3886200" y="1295400"/>
            <a:ext cx="524489" cy="52448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err="1" smtClean="0">
                <a:ln>
                  <a:noFill/>
                </a:ln>
                <a:solidFill>
                  <a:schemeClr val="tx1"/>
                </a:solidFill>
                <a:effectLst/>
                <a:uLnTx/>
                <a:uFillTx/>
                <a:latin typeface="Arial"/>
                <a:ea typeface="+mj-ea"/>
                <a:cs typeface="Arial"/>
              </a:rPr>
              <a:t>Ar</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cxnSp>
        <p:nvCxnSpPr>
          <p:cNvPr id="44" name="Straight Arrow Connector 43"/>
          <p:cNvCxnSpPr/>
          <p:nvPr/>
        </p:nvCxnSpPr>
        <p:spPr>
          <a:xfrm>
            <a:off x="4648200" y="2133600"/>
            <a:ext cx="524489" cy="1"/>
          </a:xfrm>
          <a:prstGeom prst="straightConnector1">
            <a:avLst/>
          </a:prstGeom>
          <a:ln w="38100" cmpd="sng">
            <a:tailEnd type="arrow"/>
          </a:ln>
        </p:spPr>
        <p:style>
          <a:lnRef idx="2">
            <a:schemeClr val="accent1"/>
          </a:lnRef>
          <a:fillRef idx="1">
            <a:schemeClr val="lt1"/>
          </a:fillRef>
          <a:effectRef idx="0">
            <a:schemeClr val="accent1"/>
          </a:effectRef>
          <a:fontRef idx="minor">
            <a:schemeClr val="dk1"/>
          </a:fontRef>
        </p:style>
      </p:cxnSp>
      <p:pic>
        <p:nvPicPr>
          <p:cNvPr id="45" name="Picture 44"/>
          <p:cNvPicPr>
            <a:picLocks noChangeAspect="1"/>
          </p:cNvPicPr>
          <p:nvPr/>
        </p:nvPicPr>
        <p:blipFill>
          <a:blip r:embed="rId4"/>
          <a:stretch>
            <a:fillRect/>
          </a:stretch>
        </p:blipFill>
        <p:spPr>
          <a:xfrm>
            <a:off x="5257800" y="2133600"/>
            <a:ext cx="869450" cy="833938"/>
          </a:xfrm>
          <a:prstGeom prst="rect">
            <a:avLst/>
          </a:prstGeom>
        </p:spPr>
      </p:pic>
      <p:pic>
        <p:nvPicPr>
          <p:cNvPr id="46" name="Picture 45"/>
          <p:cNvPicPr>
            <a:picLocks noChangeAspect="1"/>
          </p:cNvPicPr>
          <p:nvPr/>
        </p:nvPicPr>
        <p:blipFill rotWithShape="1">
          <a:blip r:embed="rId5"/>
          <a:srcRect l="16360" t="11393" r="17412" b="31919"/>
          <a:stretch/>
        </p:blipFill>
        <p:spPr>
          <a:xfrm>
            <a:off x="6172200" y="2971800"/>
            <a:ext cx="139869" cy="131123"/>
          </a:xfrm>
          <a:prstGeom prst="rect">
            <a:avLst/>
          </a:prstGeom>
        </p:spPr>
      </p:pic>
      <p:sp>
        <p:nvSpPr>
          <p:cNvPr id="47" name="TextBox 46"/>
          <p:cNvSpPr txBox="1"/>
          <p:nvPr/>
        </p:nvSpPr>
        <p:spPr>
          <a:xfrm>
            <a:off x="6248400" y="2743200"/>
            <a:ext cx="305952" cy="34965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e</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sp>
        <p:nvSpPr>
          <p:cNvPr id="48" name="TextBox 47"/>
          <p:cNvSpPr txBox="1"/>
          <p:nvPr/>
        </p:nvSpPr>
        <p:spPr>
          <a:xfrm>
            <a:off x="5715000" y="1905000"/>
            <a:ext cx="524489" cy="524489"/>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err="1" smtClean="0">
                <a:ln>
                  <a:noFill/>
                </a:ln>
                <a:solidFill>
                  <a:schemeClr val="tx1"/>
                </a:solidFill>
                <a:effectLst/>
                <a:uLnTx/>
                <a:uFillTx/>
                <a:latin typeface="Arial"/>
                <a:ea typeface="+mj-ea"/>
                <a:cs typeface="Arial"/>
              </a:rPr>
              <a:t>Ar</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a:t>
            </a:r>
          </a:p>
        </p:txBody>
      </p:sp>
      <p:sp>
        <p:nvSpPr>
          <p:cNvPr id="49" name="TextBox 48"/>
          <p:cNvSpPr txBox="1"/>
          <p:nvPr/>
        </p:nvSpPr>
        <p:spPr>
          <a:xfrm>
            <a:off x="6707265" y="235437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50" name="TextBox 49"/>
          <p:cNvSpPr txBox="1"/>
          <p:nvPr/>
        </p:nvSpPr>
        <p:spPr>
          <a:xfrm>
            <a:off x="4623732" y="3067818"/>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cxnSp>
        <p:nvCxnSpPr>
          <p:cNvPr id="61" name="Straight Connector 60"/>
          <p:cNvCxnSpPr/>
          <p:nvPr/>
        </p:nvCxnSpPr>
        <p:spPr>
          <a:xfrm>
            <a:off x="1752600" y="5943600"/>
            <a:ext cx="2362200" cy="0"/>
          </a:xfrm>
          <a:prstGeom prst="line">
            <a:avLst/>
          </a:prstGeom>
          <a:ln w="76200" cmpd="sng"/>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2819400" y="3581400"/>
            <a:ext cx="0" cy="457200"/>
          </a:xfrm>
          <a:prstGeom prst="line">
            <a:avLst/>
          </a:prstGeom>
          <a:ln w="19050" cmpd="sng"/>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2819400" y="3581400"/>
            <a:ext cx="2667000" cy="0"/>
          </a:xfrm>
          <a:prstGeom prst="line">
            <a:avLst/>
          </a:prstGeom>
          <a:ln w="19050" cmpd="sng"/>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5448300" y="3581400"/>
            <a:ext cx="0" cy="3048000"/>
          </a:xfrm>
          <a:prstGeom prst="line">
            <a:avLst/>
          </a:prstGeom>
          <a:ln w="19050" cmpd="sng"/>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a:off x="2895600" y="6629400"/>
            <a:ext cx="2590800" cy="0"/>
          </a:xfrm>
          <a:prstGeom prst="line">
            <a:avLst/>
          </a:prstGeom>
          <a:ln w="19050" cmpd="sng"/>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V="1">
            <a:off x="2895600" y="5943600"/>
            <a:ext cx="0" cy="685800"/>
          </a:xfrm>
          <a:prstGeom prst="line">
            <a:avLst/>
          </a:prstGeom>
          <a:ln w="19050" cmpd="sng"/>
        </p:spPr>
        <p:style>
          <a:lnRef idx="1">
            <a:schemeClr val="dk1"/>
          </a:lnRef>
          <a:fillRef idx="0">
            <a:schemeClr val="dk1"/>
          </a:fillRef>
          <a:effectRef idx="0">
            <a:schemeClr val="dk1"/>
          </a:effectRef>
          <a:fontRef idx="minor">
            <a:schemeClr val="tx1"/>
          </a:fontRef>
        </p:style>
      </p:cxnSp>
      <p:cxnSp>
        <p:nvCxnSpPr>
          <p:cNvPr id="132" name="Straight Connector 131"/>
          <p:cNvCxnSpPr>
            <a:stCxn id="84" idx="7"/>
          </p:cNvCxnSpPr>
          <p:nvPr/>
        </p:nvCxnSpPr>
        <p:spPr>
          <a:xfrm flipV="1">
            <a:off x="2808241" y="4038600"/>
            <a:ext cx="11159" cy="239759"/>
          </a:xfrm>
          <a:prstGeom prst="line">
            <a:avLst/>
          </a:prstGeom>
          <a:ln w="38100" cmpd="sng">
            <a:solidFill>
              <a:srgbClr val="FF17D2"/>
            </a:solidFill>
          </a:ln>
        </p:spPr>
        <p:style>
          <a:lnRef idx="1">
            <a:schemeClr val="accent6"/>
          </a:lnRef>
          <a:fillRef idx="0">
            <a:schemeClr val="accent6"/>
          </a:fillRef>
          <a:effectRef idx="0">
            <a:schemeClr val="accent6"/>
          </a:effectRef>
          <a:fontRef idx="minor">
            <a:schemeClr val="tx1"/>
          </a:fontRef>
        </p:style>
      </p:cxnSp>
      <p:cxnSp>
        <p:nvCxnSpPr>
          <p:cNvPr id="135" name="Straight Connector 134"/>
          <p:cNvCxnSpPr>
            <a:endCxn id="80" idx="2"/>
          </p:cNvCxnSpPr>
          <p:nvPr/>
        </p:nvCxnSpPr>
        <p:spPr>
          <a:xfrm flipV="1">
            <a:off x="2971800" y="4686300"/>
            <a:ext cx="152400" cy="190500"/>
          </a:xfrm>
          <a:prstGeom prst="line">
            <a:avLst/>
          </a:prstGeom>
          <a:ln w="38100" cmpd="sng"/>
        </p:spPr>
        <p:style>
          <a:lnRef idx="1">
            <a:schemeClr val="accent6"/>
          </a:lnRef>
          <a:fillRef idx="0">
            <a:schemeClr val="accent6"/>
          </a:fillRef>
          <a:effectRef idx="0">
            <a:schemeClr val="accent6"/>
          </a:effectRef>
          <a:fontRef idx="minor">
            <a:schemeClr val="tx1"/>
          </a:fontRef>
        </p:style>
      </p:cxnSp>
      <p:sp>
        <p:nvSpPr>
          <p:cNvPr id="78" name="Oval 77"/>
          <p:cNvSpPr/>
          <p:nvPr/>
        </p:nvSpPr>
        <p:spPr>
          <a:xfrm>
            <a:off x="2895600" y="51054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124200" y="46482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743200" y="46482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971800" y="42672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352800" y="42672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2514600" y="43434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743200" y="42672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895600" y="48006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752600" y="4038600"/>
            <a:ext cx="2362200" cy="0"/>
          </a:xfrm>
          <a:prstGeom prst="line">
            <a:avLst/>
          </a:prstGeom>
          <a:ln w="76200" cmpd="sng"/>
        </p:spPr>
        <p:style>
          <a:lnRef idx="1">
            <a:schemeClr val="dk1"/>
          </a:lnRef>
          <a:fillRef idx="0">
            <a:schemeClr val="dk1"/>
          </a:fillRef>
          <a:effectRef idx="0">
            <a:schemeClr val="dk1"/>
          </a:effectRef>
          <a:fontRef idx="minor">
            <a:schemeClr val="tx1"/>
          </a:fontRef>
        </p:style>
      </p:cxnSp>
      <p:sp>
        <p:nvSpPr>
          <p:cNvPr id="182" name="Left Brace 181"/>
          <p:cNvSpPr/>
          <p:nvPr/>
        </p:nvSpPr>
        <p:spPr>
          <a:xfrm>
            <a:off x="1447800" y="4038600"/>
            <a:ext cx="228600" cy="1905000"/>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3" name="TextBox 182"/>
          <p:cNvSpPr txBox="1"/>
          <p:nvPr/>
        </p:nvSpPr>
        <p:spPr>
          <a:xfrm>
            <a:off x="381000" y="4495800"/>
            <a:ext cx="1447800" cy="685800"/>
          </a:xfrm>
          <a:prstGeom prst="rect">
            <a:avLst/>
          </a:prstGeom>
          <a:noFill/>
        </p:spPr>
        <p:txBody>
          <a:bodyPr vert="horz" wrap="none" lIns="91440" tIns="45720" rIns="91440" bIns="45720" rtlCol="0" anchor="ctr">
            <a:normAutofit/>
          </a:bodyPr>
          <a:lstStyle/>
          <a:p>
            <a:pPr marL="0" marR="0" indent="0" algn="l" defTabSz="914400" rtl="0" eaLnBrk="1" fontAlgn="auto" latinLnBrk="0" hangingPunct="1">
              <a:lnSpc>
                <a:spcPct val="270000"/>
              </a:lnSpc>
              <a:spcBef>
                <a:spcPct val="0"/>
              </a:spcBef>
              <a:spcAft>
                <a:spcPts val="0"/>
              </a:spcAft>
              <a:buClrTx/>
              <a:buSzTx/>
              <a:buFontTx/>
              <a:buNone/>
              <a:tabLst/>
            </a:pPr>
            <a:r>
              <a:rPr kumimoji="0" lang="en-US" sz="1300" b="0" i="0" u="none" strike="noStrike" kern="1200" cap="none" spc="0" normalizeH="0" baseline="0" noProof="0" dirty="0" smtClean="0">
                <a:ln>
                  <a:noFill/>
                </a:ln>
                <a:solidFill>
                  <a:schemeClr val="tx1"/>
                </a:solidFill>
                <a:effectLst/>
                <a:uLnTx/>
                <a:uFillTx/>
                <a:latin typeface="Arial"/>
                <a:ea typeface="+mj-ea"/>
                <a:cs typeface="Arial"/>
              </a:rPr>
              <a:t>Electric</a:t>
            </a:r>
            <a:r>
              <a:rPr kumimoji="0" lang="en-US" sz="1300" b="0" i="0" u="none" strike="noStrike" kern="1200" cap="none" spc="0" normalizeH="0" noProof="0" dirty="0" smtClean="0">
                <a:ln>
                  <a:noFill/>
                </a:ln>
                <a:solidFill>
                  <a:schemeClr val="tx1"/>
                </a:solidFill>
                <a:effectLst/>
                <a:uLnTx/>
                <a:uFillTx/>
                <a:latin typeface="Arial"/>
                <a:ea typeface="+mj-ea"/>
                <a:cs typeface="Arial"/>
              </a:rPr>
              <a:t> Field</a:t>
            </a:r>
            <a:endParaRPr lang="en-US" sz="1300" dirty="0" smtClean="0">
              <a:latin typeface="Arial"/>
              <a:ea typeface="+mj-ea"/>
              <a:cs typeface="Arial"/>
            </a:endParaRPr>
          </a:p>
        </p:txBody>
      </p:sp>
      <p:sp>
        <p:nvSpPr>
          <p:cNvPr id="187" name="TextBox 186"/>
          <p:cNvSpPr txBox="1"/>
          <p:nvPr/>
        </p:nvSpPr>
        <p:spPr>
          <a:xfrm>
            <a:off x="1828800" y="3429000"/>
            <a:ext cx="533400" cy="685800"/>
          </a:xfrm>
          <a:prstGeom prst="rect">
            <a:avLst/>
          </a:prstGeom>
          <a:noFill/>
        </p:spPr>
        <p:txBody>
          <a:bodyPr vert="horz" wrap="none" lIns="91440" tIns="45720" rIns="91440" bIns="45720" rtlCol="0" anchor="ctr">
            <a:noAutofit/>
          </a:bodyPr>
          <a:lstStyle/>
          <a:p>
            <a:pPr marL="0" marR="0" indent="0" algn="ctr" defTabSz="914400" rtl="0" eaLnBrk="1" fontAlgn="auto" latinLnBrk="0" hangingPunct="1">
              <a:lnSpc>
                <a:spcPct val="7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a:t>
            </a:r>
          </a:p>
          <a:p>
            <a:pPr marL="0" marR="0" indent="0" algn="ctr" defTabSz="914400" rtl="0" eaLnBrk="1" fontAlgn="auto" latinLnBrk="0" hangingPunct="1">
              <a:lnSpc>
                <a:spcPct val="70000"/>
              </a:lnSpc>
              <a:spcBef>
                <a:spcPct val="0"/>
              </a:spcBef>
              <a:spcAft>
                <a:spcPts val="0"/>
              </a:spcAft>
              <a:buClrTx/>
              <a:buSzTx/>
              <a:buFontTx/>
              <a:buNone/>
              <a:tabLst/>
            </a:pPr>
            <a:r>
              <a:rPr lang="en-US" sz="1600" dirty="0" smtClean="0">
                <a:latin typeface="Arial"/>
                <a:ea typeface="+mj-ea"/>
                <a:cs typeface="Arial"/>
              </a:rPr>
              <a:t>Anode</a:t>
            </a:r>
          </a:p>
        </p:txBody>
      </p:sp>
      <p:sp>
        <p:nvSpPr>
          <p:cNvPr id="190" name="TextBox 189"/>
          <p:cNvSpPr txBox="1"/>
          <p:nvPr/>
        </p:nvSpPr>
        <p:spPr>
          <a:xfrm>
            <a:off x="3124200" y="4953000"/>
            <a:ext cx="1447800" cy="685800"/>
          </a:xfrm>
          <a:prstGeom prst="rect">
            <a:avLst/>
          </a:prstGeom>
          <a:noFill/>
        </p:spPr>
        <p:txBody>
          <a:bodyPr vert="horz" wrap="none" lIns="91440" tIns="45720" rIns="91440" bIns="45720" rtlCol="0" anchor="ctr">
            <a:normAutofit/>
          </a:bodyPr>
          <a:lstStyle/>
          <a:p>
            <a:pPr marL="0" marR="0" indent="0" algn="l" defTabSz="914400" rtl="0" eaLnBrk="1" fontAlgn="auto" latinLnBrk="0" hangingPunct="1">
              <a:lnSpc>
                <a:spcPct val="270000"/>
              </a:lnSpc>
              <a:spcBef>
                <a:spcPct val="0"/>
              </a:spcBef>
              <a:spcAft>
                <a:spcPts val="0"/>
              </a:spcAft>
              <a:buClrTx/>
              <a:buSzTx/>
              <a:buFontTx/>
              <a:buNone/>
              <a:tabLst/>
            </a:pPr>
            <a:r>
              <a:rPr kumimoji="0" lang="en-US" sz="1300" b="0" i="0" u="none" strike="noStrike" kern="1200" cap="none" spc="0" normalizeH="0" baseline="0" noProof="0" dirty="0" smtClean="0">
                <a:ln>
                  <a:noFill/>
                </a:ln>
                <a:solidFill>
                  <a:schemeClr val="tx1"/>
                </a:solidFill>
                <a:effectLst/>
                <a:uLnTx/>
                <a:uFillTx/>
                <a:latin typeface="Arial"/>
                <a:ea typeface="+mj-ea"/>
                <a:cs typeface="Arial"/>
              </a:rPr>
              <a:t>Original</a:t>
            </a:r>
            <a:r>
              <a:rPr kumimoji="0" lang="en-US" sz="1300" b="0" i="0" u="none" strike="noStrike" kern="1200" cap="none" spc="0" normalizeH="0" noProof="0" dirty="0" smtClean="0">
                <a:ln>
                  <a:noFill/>
                </a:ln>
                <a:solidFill>
                  <a:schemeClr val="tx1"/>
                </a:solidFill>
                <a:effectLst/>
                <a:uLnTx/>
                <a:uFillTx/>
                <a:latin typeface="Arial"/>
                <a:ea typeface="+mj-ea"/>
                <a:cs typeface="Arial"/>
              </a:rPr>
              <a:t> Ionization Event</a:t>
            </a:r>
            <a:endParaRPr lang="en-US" sz="1300" dirty="0" smtClean="0">
              <a:latin typeface="Arial"/>
              <a:ea typeface="+mj-ea"/>
              <a:cs typeface="Arial"/>
            </a:endParaRPr>
          </a:p>
        </p:txBody>
      </p:sp>
      <p:cxnSp>
        <p:nvCxnSpPr>
          <p:cNvPr id="192" name="Straight Arrow Connector 191"/>
          <p:cNvCxnSpPr/>
          <p:nvPr/>
        </p:nvCxnSpPr>
        <p:spPr>
          <a:xfrm flipH="1" flipV="1">
            <a:off x="2971800" y="5181600"/>
            <a:ext cx="228600" cy="228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197" name="Group 196"/>
          <p:cNvGrpSpPr/>
          <p:nvPr/>
        </p:nvGrpSpPr>
        <p:grpSpPr>
          <a:xfrm>
            <a:off x="6781800" y="3886200"/>
            <a:ext cx="2209800" cy="2362200"/>
            <a:chOff x="6781800" y="4191000"/>
            <a:chExt cx="2209800" cy="2362200"/>
          </a:xfrm>
        </p:grpSpPr>
        <p:grpSp>
          <p:nvGrpSpPr>
            <p:cNvPr id="195" name="Group 194"/>
            <p:cNvGrpSpPr/>
            <p:nvPr/>
          </p:nvGrpSpPr>
          <p:grpSpPr>
            <a:xfrm>
              <a:off x="6781800" y="4191000"/>
              <a:ext cx="2209800" cy="2286000"/>
              <a:chOff x="609600" y="2743200"/>
              <a:chExt cx="2209800" cy="2286000"/>
            </a:xfrm>
          </p:grpSpPr>
          <p:sp>
            <p:nvSpPr>
              <p:cNvPr id="12" name="TextBox 11"/>
              <p:cNvSpPr txBox="1"/>
              <p:nvPr/>
            </p:nvSpPr>
            <p:spPr>
              <a:xfrm>
                <a:off x="1295400" y="2743200"/>
                <a:ext cx="1524000" cy="21336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270000"/>
                  </a:lnSpc>
                  <a:spcBef>
                    <a:spcPct val="0"/>
                  </a:spcBef>
                  <a:spcAft>
                    <a:spcPts val="0"/>
                  </a:spcAft>
                  <a:buClrTx/>
                  <a:buSzTx/>
                  <a:buFontTx/>
                  <a:buNone/>
                  <a:tabLst/>
                </a:pPr>
                <a:r>
                  <a:rPr kumimoji="0" lang="en-US" sz="1300" b="0" i="0" u="none" strike="noStrike" kern="1200" cap="none" spc="0" normalizeH="0" baseline="0" noProof="0" dirty="0" smtClean="0">
                    <a:ln>
                      <a:noFill/>
                    </a:ln>
                    <a:solidFill>
                      <a:schemeClr val="tx1"/>
                    </a:solidFill>
                    <a:effectLst/>
                    <a:uLnTx/>
                    <a:uFillTx/>
                    <a:latin typeface="Arial"/>
                    <a:ea typeface="+mj-ea"/>
                    <a:cs typeface="Arial"/>
                  </a:rPr>
                  <a:t>Ionization Event</a:t>
                </a:r>
              </a:p>
              <a:p>
                <a:pPr marL="0" marR="0" indent="0" algn="l" defTabSz="914400" rtl="0" eaLnBrk="1" fontAlgn="auto" latinLnBrk="0" hangingPunct="1">
                  <a:lnSpc>
                    <a:spcPct val="270000"/>
                  </a:lnSpc>
                  <a:spcBef>
                    <a:spcPct val="0"/>
                  </a:spcBef>
                  <a:spcAft>
                    <a:spcPts val="0"/>
                  </a:spcAft>
                  <a:buClrTx/>
                  <a:buSzTx/>
                  <a:buFontTx/>
                  <a:buNone/>
                  <a:tabLst/>
                </a:pPr>
                <a:endParaRPr lang="en-US" sz="1300" dirty="0">
                  <a:latin typeface="Arial"/>
                  <a:ea typeface="+mj-ea"/>
                  <a:cs typeface="Arial"/>
                </a:endParaRPr>
              </a:p>
              <a:p>
                <a:pPr marL="0" marR="0" indent="0" algn="l" defTabSz="914400" rtl="0" eaLnBrk="1" fontAlgn="auto" latinLnBrk="0" hangingPunct="1">
                  <a:lnSpc>
                    <a:spcPct val="270000"/>
                  </a:lnSpc>
                  <a:spcBef>
                    <a:spcPct val="0"/>
                  </a:spcBef>
                  <a:spcAft>
                    <a:spcPts val="0"/>
                  </a:spcAft>
                  <a:buClrTx/>
                  <a:buSzTx/>
                  <a:buFontTx/>
                  <a:buNone/>
                  <a:tabLst/>
                </a:pPr>
                <a:r>
                  <a:rPr lang="en-US" sz="1300" dirty="0" smtClean="0">
                    <a:latin typeface="Arial"/>
                    <a:ea typeface="+mj-ea"/>
                    <a:cs typeface="Arial"/>
                  </a:rPr>
                  <a:t>Electron Paths</a:t>
                </a:r>
              </a:p>
            </p:txBody>
          </p:sp>
          <p:sp>
            <p:nvSpPr>
              <p:cNvPr id="154" name="Oval 153"/>
              <p:cNvSpPr/>
              <p:nvPr/>
            </p:nvSpPr>
            <p:spPr>
              <a:xfrm>
                <a:off x="762000" y="3429000"/>
                <a:ext cx="76200" cy="762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1" name="Group 180"/>
              <p:cNvGrpSpPr/>
              <p:nvPr/>
            </p:nvGrpSpPr>
            <p:grpSpPr>
              <a:xfrm>
                <a:off x="609600" y="3962400"/>
                <a:ext cx="304800" cy="1066800"/>
                <a:chOff x="1295400" y="5715000"/>
                <a:chExt cx="304800" cy="1066800"/>
              </a:xfrm>
            </p:grpSpPr>
            <p:cxnSp>
              <p:nvCxnSpPr>
                <p:cNvPr id="155" name="Straight Connector 154"/>
                <p:cNvCxnSpPr/>
                <p:nvPr/>
              </p:nvCxnSpPr>
              <p:spPr>
                <a:xfrm>
                  <a:off x="1295400" y="5715000"/>
                  <a:ext cx="304800" cy="0"/>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295400" y="5867400"/>
                  <a:ext cx="304800" cy="0"/>
                </a:xfrm>
                <a:prstGeom prst="line">
                  <a:avLst/>
                </a:prstGeom>
                <a:ln w="38100" cmpd="sng"/>
              </p:spPr>
              <p:style>
                <a:lnRef idx="1">
                  <a:schemeClr val="accent6"/>
                </a:lnRef>
                <a:fillRef idx="0">
                  <a:schemeClr val="accent6"/>
                </a:fillRef>
                <a:effectRef idx="0">
                  <a:schemeClr val="accent6"/>
                </a:effectRef>
                <a:fontRef idx="minor">
                  <a:schemeClr val="tx1"/>
                </a:fontRef>
              </p:style>
            </p:cxnSp>
            <p:cxnSp>
              <p:nvCxnSpPr>
                <p:cNvPr id="163" name="Straight Connector 162"/>
                <p:cNvCxnSpPr/>
                <p:nvPr/>
              </p:nvCxnSpPr>
              <p:spPr>
                <a:xfrm>
                  <a:off x="1295400" y="6019800"/>
                  <a:ext cx="304800" cy="0"/>
                </a:xfrm>
                <a:prstGeom prst="line">
                  <a:avLst/>
                </a:prstGeom>
                <a:ln w="38100"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1295401" y="6172200"/>
                  <a:ext cx="304799" cy="1"/>
                </a:xfrm>
                <a:prstGeom prst="line">
                  <a:avLst/>
                </a:prstGeom>
                <a:ln w="38100" cmpd="sng">
                  <a:solidFill>
                    <a:srgbClr val="0000FF"/>
                  </a:solidFill>
                </a:ln>
              </p:spPr>
              <p:style>
                <a:lnRef idx="1">
                  <a:schemeClr val="accent6"/>
                </a:lnRef>
                <a:fillRef idx="0">
                  <a:schemeClr val="accent6"/>
                </a:fillRef>
                <a:effectRef idx="0">
                  <a:schemeClr val="accent6"/>
                </a:effectRef>
                <a:fontRef idx="minor">
                  <a:schemeClr val="tx1"/>
                </a:fontRef>
              </p:style>
            </p:cxnSp>
            <p:cxnSp>
              <p:nvCxnSpPr>
                <p:cNvPr id="168" name="Straight Connector 167"/>
                <p:cNvCxnSpPr/>
                <p:nvPr/>
              </p:nvCxnSpPr>
              <p:spPr>
                <a:xfrm>
                  <a:off x="1295400" y="6324600"/>
                  <a:ext cx="304800" cy="0"/>
                </a:xfrm>
                <a:prstGeom prst="line">
                  <a:avLst/>
                </a:prstGeom>
                <a:ln w="38100" cmpd="sng">
                  <a:solidFill>
                    <a:srgbClr val="FF17D2"/>
                  </a:solidFill>
                </a:ln>
              </p:spPr>
              <p:style>
                <a:lnRef idx="1">
                  <a:schemeClr val="accent6"/>
                </a:lnRef>
                <a:fillRef idx="0">
                  <a:schemeClr val="accent6"/>
                </a:fillRef>
                <a:effectRef idx="0">
                  <a:schemeClr val="accent6"/>
                </a:effectRef>
                <a:fontRef idx="minor">
                  <a:schemeClr val="tx1"/>
                </a:fontRef>
              </p:style>
            </p:cxnSp>
            <p:cxnSp>
              <p:nvCxnSpPr>
                <p:cNvPr id="172" name="Straight Connector 171"/>
                <p:cNvCxnSpPr/>
                <p:nvPr/>
              </p:nvCxnSpPr>
              <p:spPr>
                <a:xfrm>
                  <a:off x="1295400" y="6477000"/>
                  <a:ext cx="304800" cy="0"/>
                </a:xfrm>
                <a:prstGeom prst="line">
                  <a:avLst/>
                </a:prstGeom>
                <a:ln w="38100" cmpd="sng">
                  <a:solidFill>
                    <a:srgbClr val="D8C43A"/>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95400" y="6629400"/>
                  <a:ext cx="304800" cy="0"/>
                </a:xfrm>
                <a:prstGeom prst="line">
                  <a:avLst/>
                </a:prstGeom>
                <a:ln w="38100" cmpd="sng"/>
              </p:spPr>
              <p:style>
                <a:lnRef idx="1">
                  <a:schemeClr val="accent5"/>
                </a:lnRef>
                <a:fillRef idx="0">
                  <a:schemeClr val="accent5"/>
                </a:fillRef>
                <a:effectRef idx="0">
                  <a:schemeClr val="accent5"/>
                </a:effectRef>
                <a:fontRef idx="minor">
                  <a:schemeClr val="tx1"/>
                </a:fontRef>
              </p:style>
            </p:cxnSp>
            <p:cxnSp>
              <p:nvCxnSpPr>
                <p:cNvPr id="179" name="Straight Connector 178"/>
                <p:cNvCxnSpPr/>
                <p:nvPr/>
              </p:nvCxnSpPr>
              <p:spPr>
                <a:xfrm>
                  <a:off x="1295400" y="6781800"/>
                  <a:ext cx="304800"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96" name="Right Brace 195"/>
            <p:cNvSpPr/>
            <p:nvPr/>
          </p:nvSpPr>
          <p:spPr>
            <a:xfrm>
              <a:off x="7239000" y="5334000"/>
              <a:ext cx="152400" cy="12192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199" name="Straight Connector 198"/>
          <p:cNvCxnSpPr/>
          <p:nvPr/>
        </p:nvCxnSpPr>
        <p:spPr>
          <a:xfrm>
            <a:off x="5181600" y="4724400"/>
            <a:ext cx="533400" cy="0"/>
          </a:xfrm>
          <a:prstGeom prst="line">
            <a:avLst/>
          </a:prstGeom>
          <a:ln w="38100" cmpd="sng"/>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a:off x="5257800" y="4876800"/>
            <a:ext cx="381000" cy="0"/>
          </a:xfrm>
          <a:prstGeom prst="line">
            <a:avLst/>
          </a:prstGeom>
          <a:ln w="38100" cmpd="sng"/>
        </p:spPr>
        <p:style>
          <a:lnRef idx="1">
            <a:schemeClr val="dk1"/>
          </a:lnRef>
          <a:fillRef idx="0">
            <a:schemeClr val="dk1"/>
          </a:fillRef>
          <a:effectRef idx="0">
            <a:schemeClr val="dk1"/>
          </a:effectRef>
          <a:fontRef idx="minor">
            <a:schemeClr val="tx1"/>
          </a:fontRef>
        </p:style>
      </p:cxnSp>
      <p:cxnSp>
        <p:nvCxnSpPr>
          <p:cNvPr id="203" name="Straight Connector 202"/>
          <p:cNvCxnSpPr/>
          <p:nvPr/>
        </p:nvCxnSpPr>
        <p:spPr>
          <a:xfrm>
            <a:off x="5334000" y="5029200"/>
            <a:ext cx="228600" cy="0"/>
          </a:xfrm>
          <a:prstGeom prst="line">
            <a:avLst/>
          </a:prstGeom>
          <a:ln w="38100" cmpd="sng"/>
        </p:spPr>
        <p:style>
          <a:lnRef idx="1">
            <a:schemeClr val="dk1"/>
          </a:lnRef>
          <a:fillRef idx="0">
            <a:schemeClr val="dk1"/>
          </a:fillRef>
          <a:effectRef idx="0">
            <a:schemeClr val="dk1"/>
          </a:effectRef>
          <a:fontRef idx="minor">
            <a:schemeClr val="tx1"/>
          </a:fontRef>
        </p:style>
      </p:cxnSp>
      <p:sp>
        <p:nvSpPr>
          <p:cNvPr id="217" name="TextBox 216"/>
          <p:cNvSpPr txBox="1"/>
          <p:nvPr/>
        </p:nvSpPr>
        <p:spPr>
          <a:xfrm>
            <a:off x="1905000" y="6019800"/>
            <a:ext cx="533400" cy="685800"/>
          </a:xfrm>
          <a:prstGeom prst="rect">
            <a:avLst/>
          </a:prstGeom>
          <a:noFill/>
        </p:spPr>
        <p:txBody>
          <a:bodyPr vert="horz" wrap="none" lIns="91440" tIns="45720" rIns="91440" bIns="45720" rtlCol="0" anchor="ctr">
            <a:noAutofit/>
          </a:bodyPr>
          <a:lstStyle/>
          <a:p>
            <a:pPr marL="0" marR="0" indent="0" algn="ctr" defTabSz="914400" rtl="0" eaLnBrk="1" fontAlgn="auto" latinLnBrk="0" hangingPunct="1">
              <a:lnSpc>
                <a:spcPct val="70000"/>
              </a:lnSpc>
              <a:spcBef>
                <a:spcPct val="0"/>
              </a:spcBef>
              <a:spcAft>
                <a:spcPts val="0"/>
              </a:spcAft>
              <a:buClrTx/>
              <a:buSzTx/>
              <a:buFontTx/>
              <a:buNone/>
              <a:tabLst/>
            </a:pPr>
            <a:r>
              <a:rPr lang="en-US" sz="1600" dirty="0" smtClean="0">
                <a:latin typeface="Arial"/>
                <a:ea typeface="+mj-ea"/>
                <a:cs typeface="Arial"/>
              </a:rPr>
              <a:t>Cathode</a:t>
            </a:r>
          </a:p>
          <a:p>
            <a:pPr algn="ctr" fontAlgn="auto">
              <a:lnSpc>
                <a:spcPct val="70000"/>
              </a:lnSpc>
              <a:spcAft>
                <a:spcPts val="0"/>
              </a:spcAft>
            </a:pPr>
            <a:r>
              <a:rPr lang="en-US" sz="2400" dirty="0" smtClean="0">
                <a:latin typeface="Arial"/>
                <a:cs typeface="Arial"/>
              </a:rPr>
              <a:t>-</a:t>
            </a:r>
            <a:endParaRPr lang="en-US" sz="2400" dirty="0">
              <a:latin typeface="Arial"/>
              <a:cs typeface="Arial"/>
            </a:endParaRPr>
          </a:p>
          <a:p>
            <a:pPr marL="0" marR="0" indent="0" algn="l" defTabSz="914400" rtl="0" eaLnBrk="1" fontAlgn="auto" latinLnBrk="0" hangingPunct="1">
              <a:spcBef>
                <a:spcPct val="0"/>
              </a:spcBef>
              <a:spcAft>
                <a:spcPts val="0"/>
              </a:spcAft>
              <a:buClrTx/>
              <a:buSzTx/>
              <a:buFontTx/>
              <a:buNone/>
              <a:tabLst/>
            </a:pPr>
            <a:endParaRPr lang="en-US" sz="1600" dirty="0" smtClean="0">
              <a:latin typeface="Arial"/>
              <a:ea typeface="+mj-ea"/>
              <a:cs typeface="Arial"/>
            </a:endParaRPr>
          </a:p>
        </p:txBody>
      </p:sp>
    </p:spTree>
    <p:extLst>
      <p:ext uri="{BB962C8B-B14F-4D97-AF65-F5344CB8AC3E}">
        <p14:creationId xmlns:p14="http://schemas.microsoft.com/office/powerpoint/2010/main" val="290252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STAR Time Projection Chamber</a:t>
            </a:r>
            <a:endParaRPr lang="en-US" sz="4000" dirty="0">
              <a:latin typeface="Arial"/>
              <a:cs typeface="Arial"/>
            </a:endParaRPr>
          </a:p>
        </p:txBody>
      </p:sp>
      <p:pic>
        <p:nvPicPr>
          <p:cNvPr id="2" name="Picture 1"/>
          <p:cNvPicPr>
            <a:picLocks noChangeAspect="1"/>
          </p:cNvPicPr>
          <p:nvPr/>
        </p:nvPicPr>
        <p:blipFill>
          <a:blip r:embed="rId3"/>
          <a:stretch>
            <a:fillRect/>
          </a:stretch>
        </p:blipFill>
        <p:spPr>
          <a:xfrm>
            <a:off x="762000" y="1656100"/>
            <a:ext cx="7099300" cy="4668500"/>
          </a:xfrm>
          <a:prstGeom prst="rect">
            <a:avLst/>
          </a:prstGeom>
        </p:spPr>
      </p:pic>
    </p:spTree>
    <p:extLst>
      <p:ext uri="{BB962C8B-B14F-4D97-AF65-F5344CB8AC3E}">
        <p14:creationId xmlns:p14="http://schemas.microsoft.com/office/powerpoint/2010/main" val="3615517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STAR Time Projection Chamber</a:t>
            </a:r>
            <a:endParaRPr lang="en-US" sz="4000" dirty="0">
              <a:latin typeface="Arial"/>
              <a:cs typeface="Arial"/>
            </a:endParaRPr>
          </a:p>
        </p:txBody>
      </p:sp>
      <p:pic>
        <p:nvPicPr>
          <p:cNvPr id="3" name="Picture 2"/>
          <p:cNvPicPr>
            <a:picLocks noChangeAspect="1"/>
          </p:cNvPicPr>
          <p:nvPr/>
        </p:nvPicPr>
        <p:blipFill>
          <a:blip r:embed="rId3"/>
          <a:stretch>
            <a:fillRect/>
          </a:stretch>
        </p:blipFill>
        <p:spPr>
          <a:xfrm>
            <a:off x="3393649" y="1518049"/>
            <a:ext cx="5750351" cy="5334000"/>
          </a:xfrm>
          <a:prstGeom prst="rect">
            <a:avLst/>
          </a:prstGeom>
        </p:spPr>
      </p:pic>
      <p:sp>
        <p:nvSpPr>
          <p:cNvPr id="5" name="TextBox 4"/>
          <p:cNvSpPr txBox="1"/>
          <p:nvPr/>
        </p:nvSpPr>
        <p:spPr>
          <a:xfrm>
            <a:off x="228600" y="1295400"/>
            <a:ext cx="3657600" cy="38100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200000"/>
              </a:lnSpc>
              <a:spcBef>
                <a:spcPct val="0"/>
              </a:spcBef>
              <a:spcAft>
                <a:spcPts val="0"/>
              </a:spcAft>
              <a:buClrTx/>
              <a:buSzTx/>
              <a:buFontTx/>
              <a:buNone/>
              <a:tabLst/>
            </a:pPr>
            <a:r>
              <a:rPr lang="en-US" sz="2400" dirty="0" smtClean="0">
                <a:latin typeface="Arial"/>
                <a:ea typeface="+mj-ea"/>
                <a:cs typeface="Arial"/>
              </a:rPr>
              <a:t>0.5 T magnetic field</a:t>
            </a:r>
          </a:p>
          <a:p>
            <a:pPr marL="0" marR="0" indent="0" algn="l" defTabSz="914400" rtl="0" eaLnBrk="1" fontAlgn="auto" latinLnBrk="0" hangingPunct="1">
              <a:lnSpc>
                <a:spcPct val="200000"/>
              </a:lnSpc>
              <a:spcBef>
                <a:spcPct val="0"/>
              </a:spcBef>
              <a:spcAft>
                <a:spcPts val="0"/>
              </a:spcAft>
              <a:buClrTx/>
              <a:buSzTx/>
              <a:buFontTx/>
              <a:buNone/>
              <a:tabLst/>
            </a:pPr>
            <a:r>
              <a:rPr lang="en-US" sz="2400" dirty="0" smtClean="0">
                <a:latin typeface="Arial"/>
                <a:ea typeface="+mj-ea"/>
                <a:cs typeface="Arial"/>
              </a:rPr>
              <a:t>Uniform electric field</a:t>
            </a:r>
          </a:p>
          <a:p>
            <a:pPr marL="0" marR="0" indent="0" algn="l" defTabSz="914400" rtl="0" eaLnBrk="1" fontAlgn="auto" latinLnBrk="0" hangingPunct="1">
              <a:lnSpc>
                <a:spcPct val="200000"/>
              </a:lnSpc>
              <a:spcBef>
                <a:spcPct val="0"/>
              </a:spcBef>
              <a:spcAft>
                <a:spcPts val="0"/>
              </a:spcAft>
              <a:buClrTx/>
              <a:buSzTx/>
              <a:buFontTx/>
              <a:buNone/>
              <a:tabLst/>
            </a:pPr>
            <a:r>
              <a:rPr lang="en-US" sz="2400" dirty="0" smtClean="0">
                <a:latin typeface="Arial"/>
                <a:ea typeface="+mj-ea"/>
                <a:cs typeface="Arial"/>
              </a:rPr>
              <a:t>90% argon, 10% methane</a:t>
            </a:r>
          </a:p>
          <a:p>
            <a:pPr marL="0" marR="0" indent="0" algn="l" defTabSz="914400" rtl="0" eaLnBrk="1" fontAlgn="auto" latinLnBrk="0" hangingPunct="1">
              <a:lnSpc>
                <a:spcPct val="200000"/>
              </a:lnSpc>
              <a:spcBef>
                <a:spcPct val="0"/>
              </a:spcBef>
              <a:spcAft>
                <a:spcPts val="0"/>
              </a:spcAft>
              <a:buClrTx/>
              <a:buSzTx/>
              <a:buFontTx/>
              <a:buNone/>
              <a:tabLst/>
            </a:pPr>
            <a:r>
              <a:rPr lang="en-US" sz="2400" dirty="0" smtClean="0">
                <a:latin typeface="Arial"/>
                <a:ea typeface="+mj-ea"/>
                <a:cs typeface="Arial"/>
              </a:rPr>
              <a:t>Readout end caps</a:t>
            </a:r>
          </a:p>
          <a:p>
            <a:pPr marL="0" marR="0" indent="0" algn="l" defTabSz="914400" rtl="0" eaLnBrk="1" fontAlgn="auto" latinLnBrk="0" hangingPunct="1">
              <a:lnSpc>
                <a:spcPct val="2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Tree>
    <p:extLst>
      <p:ext uri="{BB962C8B-B14F-4D97-AF65-F5344CB8AC3E}">
        <p14:creationId xmlns:p14="http://schemas.microsoft.com/office/powerpoint/2010/main" val="3442839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STAR Time Projection Chamber</a:t>
            </a:r>
            <a:endParaRPr lang="en-US" sz="4000" dirty="0">
              <a:latin typeface="Arial"/>
              <a:cs typeface="Arial"/>
            </a:endParaRPr>
          </a:p>
        </p:txBody>
      </p:sp>
      <p:pic>
        <p:nvPicPr>
          <p:cNvPr id="2" name="Picture 1"/>
          <p:cNvPicPr>
            <a:picLocks noChangeAspect="1"/>
          </p:cNvPicPr>
          <p:nvPr/>
        </p:nvPicPr>
        <p:blipFill>
          <a:blip r:embed="rId3"/>
          <a:stretch>
            <a:fillRect/>
          </a:stretch>
        </p:blipFill>
        <p:spPr>
          <a:xfrm>
            <a:off x="838200" y="1600200"/>
            <a:ext cx="6705600" cy="4902679"/>
          </a:xfrm>
          <a:prstGeom prst="rect">
            <a:avLst/>
          </a:prstGeom>
        </p:spPr>
      </p:pic>
    </p:spTree>
    <p:extLst>
      <p:ext uri="{BB962C8B-B14F-4D97-AF65-F5344CB8AC3E}">
        <p14:creationId xmlns:p14="http://schemas.microsoft.com/office/powerpoint/2010/main" val="539511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Evidence of Quark Gluon Plasma</a:t>
            </a:r>
            <a:endParaRPr lang="en-US" sz="4000" dirty="0">
              <a:latin typeface="Arial"/>
              <a:cs typeface="Arial"/>
            </a:endParaRPr>
          </a:p>
        </p:txBody>
      </p:sp>
      <p:pic>
        <p:nvPicPr>
          <p:cNvPr id="2" name="Picture 1"/>
          <p:cNvPicPr>
            <a:picLocks noChangeAspect="1"/>
          </p:cNvPicPr>
          <p:nvPr/>
        </p:nvPicPr>
        <p:blipFill>
          <a:blip r:embed="rId3"/>
          <a:stretch>
            <a:fillRect/>
          </a:stretch>
        </p:blipFill>
        <p:spPr>
          <a:xfrm>
            <a:off x="1905000" y="1295400"/>
            <a:ext cx="5334000" cy="5207000"/>
          </a:xfrm>
          <a:prstGeom prst="rect">
            <a:avLst/>
          </a:prstGeom>
        </p:spPr>
      </p:pic>
    </p:spTree>
    <p:extLst>
      <p:ext uri="{BB962C8B-B14F-4D97-AF65-F5344CB8AC3E}">
        <p14:creationId xmlns:p14="http://schemas.microsoft.com/office/powerpoint/2010/main" val="742388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1295400" y="4699000"/>
            <a:ext cx="3049722" cy="2235200"/>
          </a:xfrm>
          <a:prstGeom prst="rect">
            <a:avLst/>
          </a:prstGeom>
        </p:spPr>
      </p:pic>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Evidence of Quark Gluon Plasma</a:t>
            </a:r>
            <a:endParaRPr lang="en-US" sz="4000" dirty="0">
              <a:latin typeface="Arial"/>
              <a:cs typeface="Arial"/>
            </a:endParaRPr>
          </a:p>
        </p:txBody>
      </p:sp>
      <p:pic>
        <p:nvPicPr>
          <p:cNvPr id="3" name="Picture 2"/>
          <p:cNvPicPr>
            <a:picLocks noChangeAspect="1"/>
          </p:cNvPicPr>
          <p:nvPr/>
        </p:nvPicPr>
        <p:blipFill>
          <a:blip r:embed="rId4"/>
          <a:stretch>
            <a:fillRect/>
          </a:stretch>
        </p:blipFill>
        <p:spPr>
          <a:xfrm>
            <a:off x="457200" y="1600200"/>
            <a:ext cx="3894113" cy="3099714"/>
          </a:xfrm>
          <a:prstGeom prst="rect">
            <a:avLst/>
          </a:prstGeom>
        </p:spPr>
      </p:pic>
      <p:pic>
        <p:nvPicPr>
          <p:cNvPr id="4" name="Picture 3"/>
          <p:cNvPicPr>
            <a:picLocks noChangeAspect="1"/>
          </p:cNvPicPr>
          <p:nvPr/>
        </p:nvPicPr>
        <p:blipFill>
          <a:blip r:embed="rId5"/>
          <a:stretch>
            <a:fillRect/>
          </a:stretch>
        </p:blipFill>
        <p:spPr>
          <a:xfrm>
            <a:off x="4800600" y="1600200"/>
            <a:ext cx="3826669" cy="3139831"/>
          </a:xfrm>
          <a:prstGeom prst="rect">
            <a:avLst/>
          </a:prstGeom>
        </p:spPr>
      </p:pic>
      <p:sp>
        <p:nvSpPr>
          <p:cNvPr id="2" name="Rectangle 1"/>
          <p:cNvSpPr/>
          <p:nvPr/>
        </p:nvSpPr>
        <p:spPr>
          <a:xfrm>
            <a:off x="1447800" y="1905000"/>
            <a:ext cx="1524000" cy="53340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6477000" y="2133600"/>
            <a:ext cx="1524000" cy="53340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3810000" y="548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z-axis</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2057400" y="4572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a:latin typeface="Arial"/>
                <a:ea typeface="+mj-ea"/>
                <a:cs typeface="Arial"/>
              </a:rPr>
              <a:t>x</a:t>
            </a:r>
            <a:r>
              <a:rPr lang="en-US" dirty="0" smtClean="0">
                <a:latin typeface="Arial"/>
                <a:ea typeface="+mj-ea"/>
                <a:cs typeface="Arial"/>
              </a:rPr>
              <a:t>-axis</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2438400" y="6172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y-axis</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8" name="TextBox 17"/>
          <p:cNvSpPr txBox="1"/>
          <p:nvPr/>
        </p:nvSpPr>
        <p:spPr>
          <a:xfrm>
            <a:off x="3048000" y="5181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err="1" smtClean="0">
                <a:ln>
                  <a:noFill/>
                </a:ln>
                <a:solidFill>
                  <a:schemeClr val="tx1"/>
                </a:solidFill>
                <a:effectLst/>
                <a:uLnTx/>
                <a:uFillTx/>
                <a:latin typeface="Lucida Grande"/>
                <a:ea typeface="Lucida Grande"/>
                <a:cs typeface="Lucida Grande"/>
              </a:rPr>
              <a:t>Psuedorapidity</a:t>
            </a:r>
            <a:r>
              <a:rPr kumimoji="0" lang="en-US" sz="1600" b="0" i="0" u="none" strike="noStrike" kern="1200" cap="none" spc="0" normalizeH="0" baseline="0" noProof="0" dirty="0" smtClean="0">
                <a:ln>
                  <a:noFill/>
                </a:ln>
                <a:solidFill>
                  <a:schemeClr val="tx1"/>
                </a:solidFill>
                <a:effectLst/>
                <a:uLnTx/>
                <a:uFillTx/>
                <a:latin typeface="Lucida Grande"/>
                <a:ea typeface="Lucida Grande"/>
                <a:cs typeface="Lucida Grande"/>
              </a:rPr>
              <a:t> (</a:t>
            </a:r>
            <a:r>
              <a:rPr kumimoji="0" lang="en-US" sz="1600" b="0" i="0" u="none" strike="noStrike" kern="1200" cap="none" spc="0" normalizeH="0" baseline="0" noProof="0" dirty="0" err="1" smtClean="0">
                <a:ln>
                  <a:noFill/>
                </a:ln>
                <a:solidFill>
                  <a:schemeClr val="tx1"/>
                </a:solidFill>
                <a:effectLst/>
                <a:uLnTx/>
                <a:uFillTx/>
                <a:latin typeface="Lucida Grande"/>
                <a:ea typeface="Lucida Grande"/>
                <a:cs typeface="Lucida Grande"/>
              </a:rPr>
              <a:t>η</a:t>
            </a:r>
            <a:r>
              <a:rPr kumimoji="0" lang="en-US" sz="1600" b="0" i="0" u="none" strike="noStrike" kern="1200" cap="none" spc="0" normalizeH="0" baseline="0" noProof="0" dirty="0" smtClean="0">
                <a:ln>
                  <a:noFill/>
                </a:ln>
                <a:solidFill>
                  <a:schemeClr val="tx1"/>
                </a:solidFill>
                <a:effectLst/>
                <a:uLnTx/>
                <a:uFillTx/>
                <a:latin typeface="Lucida Grande"/>
                <a:ea typeface="Lucida Grande"/>
                <a:cs typeface="Lucida Grande"/>
              </a:rPr>
              <a:t>)</a:t>
            </a:r>
            <a:endParaRPr kumimoji="0" lang="en-US" sz="16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9" name="TextBox 18"/>
          <p:cNvSpPr txBox="1"/>
          <p:nvPr/>
        </p:nvSpPr>
        <p:spPr>
          <a:xfrm>
            <a:off x="1295400" y="5181600"/>
            <a:ext cx="533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Lucida Grande"/>
                <a:ea typeface="Lucida Grande"/>
                <a:cs typeface="Lucida Grande"/>
              </a:rPr>
              <a:t>Azimuthal (</a:t>
            </a:r>
            <a:r>
              <a:rPr kumimoji="0" lang="en-US" sz="1600" b="0" i="0" u="none" strike="noStrike" kern="1200" cap="none" spc="0" normalizeH="0" baseline="0" noProof="0" dirty="0" err="1" smtClean="0">
                <a:ln>
                  <a:noFill/>
                </a:ln>
                <a:solidFill>
                  <a:schemeClr val="tx1"/>
                </a:solidFill>
                <a:effectLst/>
                <a:uLnTx/>
                <a:uFillTx/>
                <a:latin typeface="Lucida Grande"/>
                <a:ea typeface="Lucida Grande"/>
                <a:cs typeface="Lucida Grande"/>
              </a:rPr>
              <a:t>Φ</a:t>
            </a:r>
            <a:r>
              <a:rPr kumimoji="0" lang="en-US" sz="1600" b="0" i="0" u="none" strike="noStrike" kern="1200" cap="none" spc="0" normalizeH="0" baseline="0" noProof="0" dirty="0" smtClean="0">
                <a:ln>
                  <a:noFill/>
                </a:ln>
                <a:solidFill>
                  <a:schemeClr val="tx1"/>
                </a:solidFill>
                <a:effectLst/>
                <a:uLnTx/>
                <a:uFillTx/>
                <a:latin typeface="Lucida Grande"/>
                <a:ea typeface="Lucida Grande"/>
                <a:cs typeface="Lucida Grande"/>
              </a:rPr>
              <a:t>)</a:t>
            </a:r>
            <a:endParaRPr kumimoji="0" lang="en-US" sz="16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3006301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Evidence of Quark Gluon Plasma</a:t>
            </a:r>
            <a:endParaRPr lang="en-US" sz="4000" dirty="0">
              <a:latin typeface="Arial"/>
              <a:cs typeface="Arial"/>
            </a:endParaRPr>
          </a:p>
        </p:txBody>
      </p:sp>
      <p:pic>
        <p:nvPicPr>
          <p:cNvPr id="2" name="Picture 1"/>
          <p:cNvPicPr>
            <a:picLocks noChangeAspect="1"/>
          </p:cNvPicPr>
          <p:nvPr/>
        </p:nvPicPr>
        <p:blipFill>
          <a:blip r:embed="rId3"/>
          <a:stretch>
            <a:fillRect/>
          </a:stretch>
        </p:blipFill>
        <p:spPr>
          <a:xfrm>
            <a:off x="685800" y="1447800"/>
            <a:ext cx="5105400" cy="4697386"/>
          </a:xfrm>
          <a:prstGeom prst="rect">
            <a:avLst/>
          </a:prstGeom>
        </p:spPr>
      </p:pic>
      <p:sp>
        <p:nvSpPr>
          <p:cNvPr id="5" name="TextBox 4"/>
          <p:cNvSpPr txBox="1"/>
          <p:nvPr/>
        </p:nvSpPr>
        <p:spPr>
          <a:xfrm>
            <a:off x="5943600" y="3124200"/>
            <a:ext cx="2743200" cy="1143000"/>
          </a:xfrm>
          <a:prstGeom prst="rect">
            <a:avLst/>
          </a:prstGeom>
        </p:spPr>
        <p:txBody>
          <a:bodyPr vert="horz" wrap="non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mj-lt"/>
                <a:ea typeface="+mj-ea"/>
                <a:cs typeface="+mj-cs"/>
              </a:rPr>
              <a:t>QGP </a:t>
            </a:r>
            <a:r>
              <a:rPr lang="en-US" sz="2400" dirty="0" smtClean="0">
                <a:latin typeface="+mj-lt"/>
                <a:ea typeface="+mj-ea"/>
                <a:cs typeface="+mj-cs"/>
              </a:rPr>
              <a:t>has a viscosity </a:t>
            </a:r>
          </a:p>
          <a:p>
            <a:pPr marL="0" marR="0" indent="0" algn="l" defTabSz="914400" rtl="0" eaLnBrk="1" fontAlgn="auto" latinLnBrk="0" hangingPunct="1">
              <a:lnSpc>
                <a:spcPct val="100000"/>
              </a:lnSpc>
              <a:spcBef>
                <a:spcPct val="0"/>
              </a:spcBef>
              <a:spcAft>
                <a:spcPts val="0"/>
              </a:spcAft>
              <a:buClrTx/>
              <a:buSzTx/>
              <a:buFontTx/>
              <a:buNone/>
              <a:tabLst/>
            </a:pPr>
            <a:r>
              <a:rPr lang="en-US" sz="2400" noProof="0" dirty="0" smtClean="0">
                <a:latin typeface="+mj-lt"/>
                <a:ea typeface="+mj-ea"/>
                <a:cs typeface="+mj-cs"/>
              </a:rPr>
              <a:t>an order of magnitude </a:t>
            </a:r>
          </a:p>
          <a:p>
            <a:pPr marL="0" marR="0" indent="0" algn="l" defTabSz="914400" rtl="0" eaLnBrk="1" fontAlgn="auto" latinLnBrk="0" hangingPunct="1">
              <a:lnSpc>
                <a:spcPct val="100000"/>
              </a:lnSpc>
              <a:spcBef>
                <a:spcPct val="0"/>
              </a:spcBef>
              <a:spcAft>
                <a:spcPts val="0"/>
              </a:spcAft>
              <a:buClrTx/>
              <a:buSzTx/>
              <a:buFontTx/>
              <a:buNone/>
              <a:tabLst/>
            </a:pPr>
            <a:r>
              <a:rPr lang="en-US" sz="2400" dirty="0">
                <a:latin typeface="+mj-lt"/>
                <a:ea typeface="+mj-ea"/>
                <a:cs typeface="+mj-cs"/>
              </a:rPr>
              <a:t>l</a:t>
            </a:r>
            <a:r>
              <a:rPr kumimoji="0" lang="en-US" sz="2400" b="0" i="0" u="none" strike="noStrike" kern="1200" cap="none" spc="0" normalizeH="0" baseline="0" dirty="0" smtClean="0">
                <a:ln>
                  <a:noFill/>
                </a:ln>
                <a:solidFill>
                  <a:schemeClr val="tx1"/>
                </a:solidFill>
                <a:effectLst/>
                <a:uLnTx/>
                <a:uFillTx/>
                <a:latin typeface="+mj-lt"/>
                <a:ea typeface="+mj-ea"/>
                <a:cs typeface="+mj-cs"/>
              </a:rPr>
              <a:t>ess</a:t>
            </a:r>
            <a:r>
              <a:rPr kumimoji="0" lang="en-US" sz="2400" b="0" i="0" u="none" strike="noStrike" kern="1200" cap="none" spc="0" normalizeH="0" dirty="0" smtClean="0">
                <a:ln>
                  <a:noFill/>
                </a:ln>
                <a:solidFill>
                  <a:schemeClr val="tx1"/>
                </a:solidFill>
                <a:effectLst/>
                <a:uLnTx/>
                <a:uFillTx/>
                <a:latin typeface="+mj-lt"/>
                <a:ea typeface="+mj-ea"/>
                <a:cs typeface="+mj-cs"/>
              </a:rPr>
              <a:t> than water.</a:t>
            </a:r>
            <a:endParaRPr kumimoji="0" lang="en-U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TextBox 7"/>
          <p:cNvSpPr txBox="1"/>
          <p:nvPr/>
        </p:nvSpPr>
        <p:spPr>
          <a:xfrm>
            <a:off x="5943600" y="1828800"/>
            <a:ext cx="2743200" cy="11430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mj-lt"/>
                <a:ea typeface="+mj-ea"/>
                <a:cs typeface="+mj-cs"/>
              </a:rPr>
              <a:t>Viscosity is defined</a:t>
            </a:r>
            <a:r>
              <a:rPr kumimoji="0" lang="en-US" sz="2400" b="0" i="0" u="none" strike="noStrike" kern="1200" cap="none" spc="0" normalizeH="0" noProof="0" dirty="0" smtClean="0">
                <a:ln>
                  <a:noFill/>
                </a:ln>
                <a:solidFill>
                  <a:schemeClr val="tx1"/>
                </a:solidFill>
                <a:effectLst/>
                <a:uLnTx/>
                <a:uFillTx/>
                <a:latin typeface="+mj-lt"/>
                <a:ea typeface="+mj-ea"/>
                <a:cs typeface="+mj-cs"/>
              </a:rPr>
              <a:t> as</a:t>
            </a:r>
          </a:p>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noProof="0" dirty="0" smtClean="0">
                <a:ln>
                  <a:noFill/>
                </a:ln>
                <a:solidFill>
                  <a:schemeClr val="tx1"/>
                </a:solidFill>
                <a:effectLst/>
                <a:uLnTx/>
                <a:uFillTx/>
                <a:latin typeface="+mj-lt"/>
                <a:ea typeface="+mj-ea"/>
                <a:cs typeface="+mj-cs"/>
              </a:rPr>
              <a:t>the resistance to flow. </a:t>
            </a:r>
            <a:endParaRPr kumimoji="0" lang="en-US" sz="2400" b="0"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243553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latin typeface="Arial"/>
                <a:cs typeface="Arial"/>
              </a:rPr>
              <a:t>Evidence of Quark Gluon Plasma</a:t>
            </a:r>
            <a:endParaRPr lang="en-US" sz="4000" dirty="0">
              <a:latin typeface="Arial"/>
              <a:cs typeface="Arial"/>
            </a:endParaRPr>
          </a:p>
        </p:txBody>
      </p:sp>
      <p:sp>
        <p:nvSpPr>
          <p:cNvPr id="5" name="TextBox 4"/>
          <p:cNvSpPr txBox="1"/>
          <p:nvPr/>
        </p:nvSpPr>
        <p:spPr>
          <a:xfrm>
            <a:off x="5943600" y="3810000"/>
            <a:ext cx="2743200" cy="1143000"/>
          </a:xfrm>
          <a:prstGeom prst="rect">
            <a:avLst/>
          </a:prstGeom>
        </p:spPr>
        <p:txBody>
          <a:bodyPr vert="horz" wrap="non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mj-lt"/>
                <a:ea typeface="+mj-ea"/>
                <a:cs typeface="+mj-cs"/>
              </a:rPr>
              <a:t>QGP </a:t>
            </a:r>
            <a:r>
              <a:rPr lang="en-US" sz="2400" dirty="0" smtClean="0">
                <a:latin typeface="+mj-lt"/>
                <a:ea typeface="+mj-ea"/>
                <a:cs typeface="+mj-cs"/>
              </a:rPr>
              <a:t>has a viscosity </a:t>
            </a:r>
          </a:p>
          <a:p>
            <a:pPr marL="0" marR="0" indent="0" algn="l" defTabSz="914400" rtl="0" eaLnBrk="1" fontAlgn="auto" latinLnBrk="0" hangingPunct="1">
              <a:lnSpc>
                <a:spcPct val="100000"/>
              </a:lnSpc>
              <a:spcBef>
                <a:spcPct val="0"/>
              </a:spcBef>
              <a:spcAft>
                <a:spcPts val="0"/>
              </a:spcAft>
              <a:buClrTx/>
              <a:buSzTx/>
              <a:buFontTx/>
              <a:buNone/>
              <a:tabLst/>
            </a:pPr>
            <a:r>
              <a:rPr lang="en-US" sz="2400" noProof="0" dirty="0" smtClean="0">
                <a:latin typeface="+mj-lt"/>
                <a:ea typeface="+mj-ea"/>
                <a:cs typeface="+mj-cs"/>
              </a:rPr>
              <a:t>an order of magnitude </a:t>
            </a:r>
          </a:p>
          <a:p>
            <a:pPr marL="0" marR="0" indent="0" algn="l" defTabSz="914400" rtl="0" eaLnBrk="1" fontAlgn="auto" latinLnBrk="0" hangingPunct="1">
              <a:lnSpc>
                <a:spcPct val="100000"/>
              </a:lnSpc>
              <a:spcBef>
                <a:spcPct val="0"/>
              </a:spcBef>
              <a:spcAft>
                <a:spcPts val="0"/>
              </a:spcAft>
              <a:buClrTx/>
              <a:buSzTx/>
              <a:buFontTx/>
              <a:buNone/>
              <a:tabLst/>
            </a:pPr>
            <a:r>
              <a:rPr lang="en-US" sz="2400" dirty="0">
                <a:latin typeface="+mj-lt"/>
                <a:ea typeface="+mj-ea"/>
                <a:cs typeface="+mj-cs"/>
              </a:rPr>
              <a:t>l</a:t>
            </a:r>
            <a:r>
              <a:rPr kumimoji="0" lang="en-US" sz="2400" b="0" i="0" u="none" strike="noStrike" kern="1200" cap="none" spc="0" normalizeH="0" baseline="0" dirty="0" smtClean="0">
                <a:ln>
                  <a:noFill/>
                </a:ln>
                <a:solidFill>
                  <a:schemeClr val="tx1"/>
                </a:solidFill>
                <a:effectLst/>
                <a:uLnTx/>
                <a:uFillTx/>
                <a:latin typeface="+mj-lt"/>
                <a:ea typeface="+mj-ea"/>
                <a:cs typeface="+mj-cs"/>
              </a:rPr>
              <a:t>ess</a:t>
            </a:r>
            <a:r>
              <a:rPr kumimoji="0" lang="en-US" sz="2400" b="0" i="0" u="none" strike="noStrike" kern="1200" cap="none" spc="0" normalizeH="0" dirty="0" smtClean="0">
                <a:ln>
                  <a:noFill/>
                </a:ln>
                <a:solidFill>
                  <a:schemeClr val="tx1"/>
                </a:solidFill>
                <a:effectLst/>
                <a:uLnTx/>
                <a:uFillTx/>
                <a:latin typeface="+mj-lt"/>
                <a:ea typeface="+mj-ea"/>
                <a:cs typeface="+mj-cs"/>
              </a:rPr>
              <a:t> than water.</a:t>
            </a:r>
            <a:endParaRPr kumimoji="0" lang="en-U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TextBox 7"/>
          <p:cNvSpPr txBox="1"/>
          <p:nvPr/>
        </p:nvSpPr>
        <p:spPr>
          <a:xfrm>
            <a:off x="5943600" y="2514600"/>
            <a:ext cx="2743200" cy="11430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mj-lt"/>
                <a:ea typeface="+mj-ea"/>
                <a:cs typeface="+mj-cs"/>
              </a:rPr>
              <a:t>Viscosity is defined</a:t>
            </a:r>
            <a:r>
              <a:rPr kumimoji="0" lang="en-US" sz="2400" b="0" i="0" u="none" strike="noStrike" kern="1200" cap="none" spc="0" normalizeH="0" noProof="0" dirty="0" smtClean="0">
                <a:ln>
                  <a:noFill/>
                </a:ln>
                <a:solidFill>
                  <a:schemeClr val="tx1"/>
                </a:solidFill>
                <a:effectLst/>
                <a:uLnTx/>
                <a:uFillTx/>
                <a:latin typeface="+mj-lt"/>
                <a:ea typeface="+mj-ea"/>
                <a:cs typeface="+mj-cs"/>
              </a:rPr>
              <a:t> as</a:t>
            </a:r>
          </a:p>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noProof="0" dirty="0" smtClean="0">
                <a:ln>
                  <a:noFill/>
                </a:ln>
                <a:solidFill>
                  <a:schemeClr val="tx1"/>
                </a:solidFill>
                <a:effectLst/>
                <a:uLnTx/>
                <a:uFillTx/>
                <a:latin typeface="+mj-lt"/>
                <a:ea typeface="+mj-ea"/>
                <a:cs typeface="+mj-cs"/>
              </a:rPr>
              <a:t>the resistance to flow. </a:t>
            </a:r>
            <a:endParaRPr kumimoji="0" lang="en-US" sz="2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6" name="Density vid. 2.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2362200"/>
            <a:ext cx="4064000" cy="3048000"/>
          </a:xfrm>
          <a:prstGeom prst="rect">
            <a:avLst/>
          </a:prstGeom>
        </p:spPr>
      </p:pic>
    </p:spTree>
    <p:extLst>
      <p:ext uri="{BB962C8B-B14F-4D97-AF65-F5344CB8AC3E}">
        <p14:creationId xmlns:p14="http://schemas.microsoft.com/office/powerpoint/2010/main" val="91593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States of Matter</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grpSp>
        <p:nvGrpSpPr>
          <p:cNvPr id="17" name="Group 16"/>
          <p:cNvGrpSpPr/>
          <p:nvPr/>
        </p:nvGrpSpPr>
        <p:grpSpPr>
          <a:xfrm>
            <a:off x="3886200" y="3657600"/>
            <a:ext cx="3217333" cy="2413000"/>
            <a:chOff x="3886200" y="3505200"/>
            <a:chExt cx="3217333" cy="2413000"/>
          </a:xfrm>
        </p:grpSpPr>
        <p:pic>
          <p:nvPicPr>
            <p:cNvPr id="15" name="Picture 14"/>
            <p:cNvPicPr>
              <a:picLocks noChangeAspect="1"/>
            </p:cNvPicPr>
            <p:nvPr/>
          </p:nvPicPr>
          <p:blipFill>
            <a:blip r:embed="rId3"/>
            <a:stretch>
              <a:fillRect/>
            </a:stretch>
          </p:blipFill>
          <p:spPr>
            <a:xfrm>
              <a:off x="3886200" y="3505200"/>
              <a:ext cx="3217333" cy="2413000"/>
            </a:xfrm>
            <a:prstGeom prst="rect">
              <a:avLst/>
            </a:prstGeom>
          </p:spPr>
        </p:pic>
        <p:sp>
          <p:nvSpPr>
            <p:cNvPr id="16" name="Rectangle 15"/>
            <p:cNvSpPr/>
            <p:nvPr/>
          </p:nvSpPr>
          <p:spPr>
            <a:xfrm rot="765078">
              <a:off x="4587937" y="4114576"/>
              <a:ext cx="791615"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rgbClr val="D8C43A"/>
                  </a:solidFill>
                  <a:effectLst/>
                  <a:latin typeface="Comic Sans MS"/>
                  <a:cs typeface="Comic Sans MS"/>
                </a:rPr>
                <a:t>Q</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5" name="Rectangle 24"/>
            <p:cNvSpPr/>
            <p:nvPr/>
          </p:nvSpPr>
          <p:spPr>
            <a:xfrm rot="21021224">
              <a:off x="5254325" y="4286090"/>
              <a:ext cx="655348"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G</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7" name="Rectangle 26"/>
            <p:cNvSpPr/>
            <p:nvPr/>
          </p:nvSpPr>
          <p:spPr>
            <a:xfrm rot="205474">
              <a:off x="5894483" y="4435309"/>
              <a:ext cx="553570"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P</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grpSp>
      <p:sp>
        <p:nvSpPr>
          <p:cNvPr id="2" name="TextBox 1"/>
          <p:cNvSpPr txBox="1"/>
          <p:nvPr/>
        </p:nvSpPr>
        <p:spPr>
          <a:xfrm>
            <a:off x="3581400" y="1828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800" b="0" i="0" u="none" strike="noStrike" kern="1200" cap="none" spc="0" normalizeH="0" baseline="0" noProof="0" dirty="0" smtClean="0">
                <a:ln>
                  <a:noFill/>
                </a:ln>
                <a:solidFill>
                  <a:schemeClr val="tx1"/>
                </a:solidFill>
                <a:effectLst/>
                <a:uLnTx/>
                <a:uFillTx/>
                <a:latin typeface="Arial"/>
                <a:ea typeface="+mj-ea"/>
                <a:cs typeface="Arial"/>
              </a:rPr>
              <a:t>≠</a:t>
            </a:r>
          </a:p>
        </p:txBody>
      </p:sp>
      <p:grpSp>
        <p:nvGrpSpPr>
          <p:cNvPr id="3" name="Group 2"/>
          <p:cNvGrpSpPr/>
          <p:nvPr/>
        </p:nvGrpSpPr>
        <p:grpSpPr>
          <a:xfrm>
            <a:off x="838200" y="3657600"/>
            <a:ext cx="2359540" cy="2438400"/>
            <a:chOff x="838200" y="3657600"/>
            <a:chExt cx="2359540" cy="2438400"/>
          </a:xfrm>
        </p:grpSpPr>
        <p:pic>
          <p:nvPicPr>
            <p:cNvPr id="14" name="Picture 13"/>
            <p:cNvPicPr>
              <a:picLocks noChangeAspect="1"/>
            </p:cNvPicPr>
            <p:nvPr/>
          </p:nvPicPr>
          <p:blipFill rotWithShape="1">
            <a:blip r:embed="rId4"/>
            <a:srcRect l="4212" t="14578" r="1376" b="2820"/>
            <a:stretch/>
          </p:blipFill>
          <p:spPr>
            <a:xfrm>
              <a:off x="838200" y="3657600"/>
              <a:ext cx="2359540" cy="2353968"/>
            </a:xfrm>
            <a:prstGeom prst="rect">
              <a:avLst/>
            </a:prstGeom>
          </p:spPr>
        </p:pic>
        <p:sp>
          <p:nvSpPr>
            <p:cNvPr id="18" name="TextBox 17"/>
            <p:cNvSpPr txBox="1"/>
            <p:nvPr/>
          </p:nvSpPr>
          <p:spPr>
            <a:xfrm>
              <a:off x="914400" y="5181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Plasma</a:t>
              </a:r>
            </a:p>
          </p:txBody>
        </p:sp>
      </p:grpSp>
    </p:spTree>
    <p:extLst>
      <p:ext uri="{BB962C8B-B14F-4D97-AF65-F5344CB8AC3E}">
        <p14:creationId xmlns:p14="http://schemas.microsoft.com/office/powerpoint/2010/main" val="33141095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70905E-6 -2.04535E-6 L -0.00399 -0.35539 " pathEditMode="relative" rAng="0" ptsTypes="AA">
                                      <p:cBhvr>
                                        <p:cTn id="6" dur="2000" fill="hold"/>
                                        <p:tgtEl>
                                          <p:spTgt spid="3"/>
                                        </p:tgtEl>
                                        <p:attrNameLst>
                                          <p:attrName>ppt_x</p:attrName>
                                          <p:attrName>ppt_y</p:attrName>
                                        </p:attrNameLst>
                                      </p:cBhvr>
                                      <p:rCtr x="-208" y="-17770"/>
                                    </p:animMotion>
                                  </p:childTnLst>
                                </p:cTn>
                              </p:par>
                              <p:par>
                                <p:cTn id="7" presetID="0" presetClass="path" presetSubtype="0" accel="50000" decel="50000" fill="hold" nodeType="withEffect">
                                  <p:stCondLst>
                                    <p:cond delay="0"/>
                                  </p:stCondLst>
                                  <p:childTnLst>
                                    <p:animMotion origin="layout" path="M -1.17075E-6 -1.05044E-6 L 0.0575 -0.36464 " pathEditMode="relative" rAng="0" ptsTypes="AA">
                                      <p:cBhvr>
                                        <p:cTn id="8" dur="2000" fill="hold"/>
                                        <p:tgtEl>
                                          <p:spTgt spid="17"/>
                                        </p:tgtEl>
                                        <p:attrNameLst>
                                          <p:attrName>ppt_x</p:attrName>
                                          <p:attrName>ppt_y</p:attrName>
                                        </p:attrNameLst>
                                      </p:cBhvr>
                                      <p:rCtr x="2866" y="-18232"/>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Conclusions and Future Work</a:t>
            </a:r>
            <a:endParaRPr lang="en-US" sz="4000" dirty="0">
              <a:latin typeface="Arial"/>
              <a:cs typeface="Arial"/>
            </a:endParaRPr>
          </a:p>
        </p:txBody>
      </p:sp>
      <p:sp>
        <p:nvSpPr>
          <p:cNvPr id="6" name="TextBox 5"/>
          <p:cNvSpPr txBox="1"/>
          <p:nvPr/>
        </p:nvSpPr>
        <p:spPr>
          <a:xfrm>
            <a:off x="4953000" y="1752600"/>
            <a:ext cx="3352800" cy="990600"/>
          </a:xfrm>
          <a:prstGeom prst="rect">
            <a:avLst/>
          </a:prstGeom>
        </p:spPr>
        <p:txBody>
          <a:bodyPr anchor="ctr">
            <a:normAutofit/>
          </a:bodyPr>
          <a:lstStyle/>
          <a:p>
            <a:pPr fontAlgn="auto">
              <a:spcAft>
                <a:spcPts val="0"/>
              </a:spcAft>
              <a:defRPr/>
            </a:pPr>
            <a:endParaRPr lang="en-US" sz="2400" dirty="0">
              <a:latin typeface="Arial"/>
              <a:cs typeface="Arial"/>
            </a:endParaRPr>
          </a:p>
        </p:txBody>
      </p:sp>
      <p:sp>
        <p:nvSpPr>
          <p:cNvPr id="2" name="TextBox 1"/>
          <p:cNvSpPr txBox="1"/>
          <p:nvPr/>
        </p:nvSpPr>
        <p:spPr>
          <a:xfrm>
            <a:off x="76200" y="2133600"/>
            <a:ext cx="8915400" cy="5486400"/>
          </a:xfrm>
          <a:prstGeom prst="rect">
            <a:avLst/>
          </a:prstGeom>
        </p:spPr>
        <p:txBody>
          <a:bodyPr vert="horz" wrap="none" lIns="91440" tIns="45720" rIns="91440" bIns="45720" rtlCol="0" anchor="ctr">
            <a:normAutofit/>
          </a:bodyPr>
          <a:lstStyle/>
          <a:p>
            <a:pPr fontAlgn="auto">
              <a:lnSpc>
                <a:spcPct val="140000"/>
              </a:lnSpc>
              <a:spcAft>
                <a:spcPts val="0"/>
              </a:spcAft>
            </a:pPr>
            <a:r>
              <a:rPr lang="en-US" sz="2400" dirty="0" smtClean="0">
                <a:latin typeface="Arial"/>
                <a:ea typeface="+mj-ea"/>
                <a:cs typeface="Arial"/>
              </a:rPr>
              <a:t>Quark Gluon Plasma</a:t>
            </a:r>
          </a:p>
          <a:p>
            <a:pPr fontAlgn="auto">
              <a:lnSpc>
                <a:spcPct val="140000"/>
              </a:lnSpc>
              <a:spcAft>
                <a:spcPts val="0"/>
              </a:spcAft>
            </a:pPr>
            <a:r>
              <a:rPr lang="en-US" sz="2400" dirty="0">
                <a:latin typeface="Arial"/>
                <a:ea typeface="+mj-ea"/>
                <a:cs typeface="Arial"/>
              </a:rPr>
              <a:t>	</a:t>
            </a:r>
            <a:r>
              <a:rPr lang="en-US" sz="2400" dirty="0" smtClean="0">
                <a:latin typeface="Arial"/>
                <a:cs typeface="Arial"/>
              </a:rPr>
              <a:t>- </a:t>
            </a:r>
            <a:r>
              <a:rPr lang="en-US" sz="2400" dirty="0">
                <a:latin typeface="Arial"/>
                <a:cs typeface="Arial"/>
              </a:rPr>
              <a:t>is created in particle accelerators such as RHIC at BNL</a:t>
            </a:r>
            <a:r>
              <a:rPr lang="en-US" sz="2400" dirty="0" smtClean="0">
                <a:latin typeface="Arial"/>
                <a:cs typeface="Arial"/>
              </a:rPr>
              <a:t>.</a:t>
            </a:r>
            <a:r>
              <a:rPr lang="en-US" sz="2400" dirty="0">
                <a:latin typeface="Arial"/>
                <a:cs typeface="Arial"/>
              </a:rPr>
              <a:t> </a:t>
            </a:r>
            <a:endParaRPr lang="en-US" sz="2400" dirty="0" smtClean="0">
              <a:latin typeface="Arial"/>
              <a:cs typeface="Arial"/>
            </a:endParaRPr>
          </a:p>
          <a:p>
            <a:pPr fontAlgn="auto">
              <a:lnSpc>
                <a:spcPct val="140000"/>
              </a:lnSpc>
              <a:spcAft>
                <a:spcPts val="0"/>
              </a:spcAft>
            </a:pPr>
            <a:r>
              <a:rPr lang="en-US" sz="2400" dirty="0">
                <a:latin typeface="Arial"/>
                <a:cs typeface="Arial"/>
              </a:rPr>
              <a:t>	</a:t>
            </a:r>
            <a:r>
              <a:rPr lang="en-US" sz="2400" dirty="0" smtClean="0">
                <a:latin typeface="Arial"/>
                <a:cs typeface="Arial"/>
              </a:rPr>
              <a:t>- </a:t>
            </a:r>
            <a:r>
              <a:rPr lang="en-US" sz="2400" dirty="0">
                <a:latin typeface="Arial"/>
                <a:cs typeface="Arial"/>
              </a:rPr>
              <a:t>is indirectly detectable.</a:t>
            </a:r>
          </a:p>
          <a:p>
            <a:pPr fontAlgn="auto">
              <a:lnSpc>
                <a:spcPct val="140000"/>
              </a:lnSpc>
              <a:spcAft>
                <a:spcPts val="0"/>
              </a:spcAft>
            </a:pPr>
            <a:r>
              <a:rPr lang="en-US" sz="2400" dirty="0">
                <a:latin typeface="Arial"/>
                <a:cs typeface="Arial"/>
              </a:rPr>
              <a:t>		-ionization radiation from the collision is directly </a:t>
            </a:r>
          </a:p>
          <a:p>
            <a:pPr fontAlgn="auto">
              <a:lnSpc>
                <a:spcPct val="140000"/>
              </a:lnSpc>
              <a:spcAft>
                <a:spcPts val="0"/>
              </a:spcAft>
            </a:pPr>
            <a:r>
              <a:rPr lang="en-US" sz="2400" dirty="0">
                <a:latin typeface="Arial"/>
                <a:cs typeface="Arial"/>
              </a:rPr>
              <a:t>			detectable via gas ionization.</a:t>
            </a:r>
          </a:p>
          <a:p>
            <a:pPr marL="0" marR="0" indent="0" algn="l" defTabSz="914400" rtl="0" eaLnBrk="1" fontAlgn="auto" latinLnBrk="0" hangingPunct="1">
              <a:lnSpc>
                <a:spcPct val="140000"/>
              </a:lnSpc>
              <a:spcBef>
                <a:spcPct val="0"/>
              </a:spcBef>
              <a:spcAft>
                <a:spcPts val="0"/>
              </a:spcAft>
              <a:buClrTx/>
              <a:buSzTx/>
              <a:buFontTx/>
              <a:buNone/>
              <a:tabLst/>
            </a:pPr>
            <a:r>
              <a:rPr lang="en-US" sz="2400" dirty="0">
                <a:latin typeface="Arial"/>
                <a:cs typeface="Arial"/>
              </a:rPr>
              <a:t>	</a:t>
            </a:r>
            <a:r>
              <a:rPr lang="en-US" sz="2400" dirty="0" smtClean="0">
                <a:latin typeface="Arial"/>
                <a:ea typeface="+mj-ea"/>
                <a:cs typeface="Arial"/>
              </a:rPr>
              <a:t>- occurs at temperatures around 10</a:t>
            </a:r>
            <a:r>
              <a:rPr lang="en-US" sz="2400" baseline="30000" dirty="0" smtClean="0">
                <a:latin typeface="Arial"/>
                <a:ea typeface="+mj-ea"/>
                <a:cs typeface="Arial"/>
              </a:rPr>
              <a:t>12</a:t>
            </a:r>
            <a:r>
              <a:rPr lang="en-US" sz="2400" dirty="0" smtClean="0">
                <a:latin typeface="Arial"/>
                <a:ea typeface="+mj-ea"/>
                <a:cs typeface="Arial"/>
              </a:rPr>
              <a:t> K.</a:t>
            </a:r>
          </a:p>
          <a:p>
            <a:pPr marL="0" marR="0" indent="0" algn="l" defTabSz="914400" rtl="0" eaLnBrk="1" fontAlgn="auto" latinLnBrk="0" hangingPunct="1">
              <a:lnSpc>
                <a:spcPct val="14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tx1"/>
                </a:solidFill>
                <a:effectLst/>
                <a:uLnTx/>
                <a:uFillTx/>
                <a:latin typeface="Arial"/>
                <a:ea typeface="+mj-ea"/>
                <a:cs typeface="Arial"/>
              </a:rPr>
              <a:t>	</a:t>
            </a:r>
            <a:r>
              <a:rPr lang="en-US" sz="2400" dirty="0" smtClean="0">
                <a:latin typeface="Arial"/>
                <a:ea typeface="+mj-ea"/>
                <a:cs typeface="Arial"/>
              </a:rPr>
              <a:t>- has a low viscosity and high density.</a:t>
            </a:r>
          </a:p>
          <a:p>
            <a:pPr marL="0" marR="0" indent="0" algn="l" defTabSz="914400" rtl="0" eaLnBrk="1" fontAlgn="auto" latinLnBrk="0" hangingPunct="1">
              <a:lnSpc>
                <a:spcPct val="140000"/>
              </a:lnSpc>
              <a:spcBef>
                <a:spcPct val="0"/>
              </a:spcBef>
              <a:spcAft>
                <a:spcPts val="0"/>
              </a:spcAft>
              <a:buClrTx/>
              <a:buSzTx/>
              <a:buFontTx/>
              <a:buNone/>
              <a:tabLst/>
            </a:pPr>
            <a:r>
              <a:rPr lang="en-US" sz="2400" dirty="0">
                <a:latin typeface="Arial"/>
                <a:ea typeface="+mj-ea"/>
                <a:cs typeface="Arial"/>
              </a:rPr>
              <a:t>	</a:t>
            </a:r>
            <a:r>
              <a:rPr lang="en-US" sz="2400" dirty="0" smtClean="0">
                <a:latin typeface="Arial"/>
                <a:ea typeface="+mj-ea"/>
                <a:cs typeface="Arial"/>
              </a:rPr>
              <a:t>- shows asymmetry.</a:t>
            </a:r>
          </a:p>
          <a:p>
            <a:pPr marL="0" marR="0" indent="0" algn="l" defTabSz="914400" rtl="0" eaLnBrk="1" fontAlgn="auto" latinLnBrk="0" hangingPunct="1">
              <a:lnSpc>
                <a:spcPct val="140000"/>
              </a:lnSpc>
              <a:spcBef>
                <a:spcPct val="0"/>
              </a:spcBef>
              <a:spcAft>
                <a:spcPts val="0"/>
              </a:spcAft>
              <a:buClrTx/>
              <a:buSzTx/>
              <a:buFontTx/>
              <a:buNone/>
              <a:tabLst/>
            </a:pPr>
            <a:r>
              <a:rPr lang="en-US" sz="2400" dirty="0">
                <a:latin typeface="Arial"/>
                <a:ea typeface="+mj-ea"/>
                <a:cs typeface="Arial"/>
              </a:rPr>
              <a:t>		</a:t>
            </a:r>
            <a:endParaRPr lang="en-US" sz="2400" dirty="0" smtClean="0">
              <a:latin typeface="Arial"/>
              <a:ea typeface="+mj-ea"/>
              <a:cs typeface="Arial"/>
            </a:endParaRPr>
          </a:p>
          <a:p>
            <a:pPr marL="0" marR="0" indent="0" algn="l" defTabSz="914400" rtl="0" eaLnBrk="1" fontAlgn="auto" latinLnBrk="0" hangingPunct="1">
              <a:lnSpc>
                <a:spcPct val="100000"/>
              </a:lnSpc>
              <a:spcBef>
                <a:spcPct val="0"/>
              </a:spcBef>
              <a:spcAft>
                <a:spcPts val="0"/>
              </a:spcAft>
              <a:buClrTx/>
              <a:buSzTx/>
              <a:buFontTx/>
              <a:buNone/>
              <a:tabLst/>
            </a:pPr>
            <a:endParaRPr lang="en-US" sz="2400" dirty="0">
              <a:latin typeface="Arial"/>
              <a:ea typeface="+mj-ea"/>
              <a:cs typeface="Arial"/>
            </a:endParaRPr>
          </a:p>
          <a:p>
            <a:pPr marL="0" marR="0" indent="0" algn="l" defTabSz="914400" rtl="0" eaLnBrk="1" fontAlgn="auto" latinLnBrk="0" hangingPunct="1">
              <a:lnSpc>
                <a:spcPct val="100000"/>
              </a:lnSpc>
              <a:spcBef>
                <a:spcPct val="0"/>
              </a:spcBef>
              <a:spcAft>
                <a:spcPts val="0"/>
              </a:spcAft>
              <a:buClrTx/>
              <a:buSzTx/>
              <a:buFontTx/>
              <a:buNone/>
              <a:tabLst/>
            </a:pPr>
            <a:endParaRPr lang="en-US" sz="2400" dirty="0" smtClean="0">
              <a:latin typeface="Arial"/>
              <a:ea typeface="+mj-ea"/>
              <a:cs typeface="Arial"/>
            </a:endParaRPr>
          </a:p>
          <a:p>
            <a:pPr marL="0" marR="0" indent="0" algn="l" defTabSz="914400" rtl="0" eaLnBrk="1" fontAlgn="auto" latinLnBrk="0" hangingPunct="1">
              <a:lnSpc>
                <a:spcPct val="100000"/>
              </a:lnSpc>
              <a:spcBef>
                <a:spcPct val="0"/>
              </a:spcBef>
              <a:spcAft>
                <a:spcPts val="0"/>
              </a:spcAft>
              <a:buClrTx/>
              <a:buSzTx/>
              <a:buFontTx/>
              <a:buNone/>
              <a:tabLst/>
            </a:pPr>
            <a:endParaRPr lang="en-US" sz="2400" dirty="0">
              <a:latin typeface="Arial"/>
              <a:ea typeface="+mj-ea"/>
              <a:cs typeface="Arial"/>
            </a:endParaRPr>
          </a:p>
          <a:p>
            <a:pPr marL="0" marR="0" indent="0" algn="l" defTabSz="914400" rtl="0" eaLnBrk="1" fontAlgn="auto" latinLnBrk="0" hangingPunct="1">
              <a:lnSpc>
                <a:spcPct val="100000"/>
              </a:lnSpc>
              <a:spcBef>
                <a:spcPct val="0"/>
              </a:spcBef>
              <a:spcAft>
                <a:spcPts val="0"/>
              </a:spcAft>
              <a:buClrTx/>
              <a:buSzTx/>
              <a:buFontTx/>
              <a:buNone/>
              <a:tabLst/>
            </a:pPr>
            <a:endParaRPr lang="en-US" sz="2400" dirty="0" smtClean="0">
              <a:latin typeface="Arial"/>
              <a:ea typeface="+mj-ea"/>
              <a:cs typeface="Arial"/>
            </a:endParaRPr>
          </a:p>
        </p:txBody>
      </p:sp>
      <p:sp>
        <p:nvSpPr>
          <p:cNvPr id="9" name="TextBox 8"/>
          <p:cNvSpPr txBox="1"/>
          <p:nvPr/>
        </p:nvSpPr>
        <p:spPr>
          <a:xfrm>
            <a:off x="762000" y="4648200"/>
            <a:ext cx="8382000" cy="19050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3" name="TextBox 2"/>
          <p:cNvSpPr txBox="1"/>
          <p:nvPr/>
        </p:nvSpPr>
        <p:spPr>
          <a:xfrm>
            <a:off x="1224744" y="4883183"/>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1808542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55" y="-24651"/>
            <a:ext cx="9431476" cy="7271364"/>
          </a:xfrm>
          <a:prstGeom prst="rect">
            <a:avLst/>
          </a:prstGeom>
        </p:spPr>
      </p:pic>
      <p:sp>
        <p:nvSpPr>
          <p:cNvPr id="2" name="TextBox 1"/>
          <p:cNvSpPr txBox="1"/>
          <p:nvPr/>
        </p:nvSpPr>
        <p:spPr>
          <a:xfrm>
            <a:off x="2819400" y="2667000"/>
            <a:ext cx="31242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200" b="0" i="0" u="none" strike="noStrike" kern="1200" cap="none" spc="0" normalizeH="0" baseline="0" noProof="0" dirty="0" smtClean="0">
                <a:ln>
                  <a:noFill/>
                </a:ln>
                <a:solidFill>
                  <a:schemeClr val="bg1"/>
                </a:solidFill>
                <a:effectLst/>
                <a:uLnTx/>
                <a:uFillTx/>
                <a:latin typeface="Arial"/>
                <a:ea typeface="+mj-ea"/>
                <a:cs typeface="Arial"/>
              </a:rPr>
              <a:t>Thanks for listening!</a:t>
            </a:r>
          </a:p>
        </p:txBody>
      </p:sp>
    </p:spTree>
    <p:extLst>
      <p:ext uri="{BB962C8B-B14F-4D97-AF65-F5344CB8AC3E}">
        <p14:creationId xmlns:p14="http://schemas.microsoft.com/office/powerpoint/2010/main" val="5746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 y="1524000"/>
            <a:ext cx="2743200" cy="41148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Gas Ionization Methods</a:t>
            </a:r>
            <a:endParaRPr lang="en-US" u="sng" dirty="0"/>
          </a:p>
        </p:txBody>
      </p:sp>
      <p:sp>
        <p:nvSpPr>
          <p:cNvPr id="16" name="Rectangle 15"/>
          <p:cNvSpPr/>
          <p:nvPr/>
        </p:nvSpPr>
        <p:spPr>
          <a:xfrm>
            <a:off x="5943600" y="1524000"/>
            <a:ext cx="2743200" cy="4114800"/>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u="sng" dirty="0" smtClean="0"/>
              <a:t>Scintillation  Methods</a:t>
            </a:r>
            <a:endParaRPr lang="en-US" u="sng" dirty="0"/>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What comes out of the collision?</a:t>
            </a:r>
            <a:endParaRPr lang="en-US" sz="4000" dirty="0">
              <a:latin typeface="Arial"/>
              <a:ea typeface="+mj-ea"/>
              <a:cs typeface="Arial"/>
            </a:endParaRPr>
          </a:p>
        </p:txBody>
      </p:sp>
      <p:sp>
        <p:nvSpPr>
          <p:cNvPr id="2" name="TextBox 1"/>
          <p:cNvSpPr txBox="1"/>
          <p:nvPr/>
        </p:nvSpPr>
        <p:spPr>
          <a:xfrm>
            <a:off x="1447800" y="18288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4" name="TextBox 3"/>
          <p:cNvSpPr txBox="1"/>
          <p:nvPr/>
        </p:nvSpPr>
        <p:spPr>
          <a:xfrm>
            <a:off x="1066800" y="2209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photons</a:t>
            </a:r>
          </a:p>
        </p:txBody>
      </p:sp>
      <p:sp>
        <p:nvSpPr>
          <p:cNvPr id="5" name="TextBox 4"/>
          <p:cNvSpPr txBox="1"/>
          <p:nvPr/>
        </p:nvSpPr>
        <p:spPr>
          <a:xfrm>
            <a:off x="3991246" y="2540793"/>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9" name="TextBox 8"/>
          <p:cNvSpPr txBox="1"/>
          <p:nvPr/>
        </p:nvSpPr>
        <p:spPr>
          <a:xfrm>
            <a:off x="6324600" y="2286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electrons</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1219200" y="29718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a:latin typeface="Arial"/>
                <a:ea typeface="+mj-ea"/>
                <a:cs typeface="Arial"/>
              </a:rPr>
              <a:t>c</a:t>
            </a:r>
            <a:r>
              <a:rPr lang="en-US" sz="2400" dirty="0" smtClean="0">
                <a:latin typeface="Arial"/>
                <a:ea typeface="+mj-ea"/>
                <a:cs typeface="Arial"/>
              </a:rPr>
              <a:t>harged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(protons)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1219200" y="38862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neutral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(neutrons)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8" name="TextBox 7"/>
          <p:cNvSpPr txBox="1"/>
          <p:nvPr/>
        </p:nvSpPr>
        <p:spPr>
          <a:xfrm>
            <a:off x="990600" y="2362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14" name="Picture 13"/>
          <p:cNvPicPr>
            <a:picLocks noChangeAspect="1"/>
          </p:cNvPicPr>
          <p:nvPr/>
        </p:nvPicPr>
        <p:blipFill>
          <a:blip r:embed="rId3"/>
          <a:stretch>
            <a:fillRect/>
          </a:stretch>
        </p:blipFill>
        <p:spPr>
          <a:xfrm>
            <a:off x="3200400" y="2895600"/>
            <a:ext cx="2514600" cy="1829964"/>
          </a:xfrm>
          <a:prstGeom prst="rect">
            <a:avLst/>
          </a:prstGeom>
        </p:spPr>
      </p:pic>
      <p:sp>
        <p:nvSpPr>
          <p:cNvPr id="17" name="TextBox 16"/>
          <p:cNvSpPr txBox="1"/>
          <p:nvPr/>
        </p:nvSpPr>
        <p:spPr>
          <a:xfrm>
            <a:off x="685800" y="1905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electrons</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9" name="Rectangle 18"/>
          <p:cNvSpPr/>
          <p:nvPr/>
        </p:nvSpPr>
        <p:spPr>
          <a:xfrm>
            <a:off x="3048000" y="5867400"/>
            <a:ext cx="2590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smtClean="0"/>
              <a:t>And Other Methods…</a:t>
            </a:r>
            <a:endParaRPr lang="en-US" dirty="0"/>
          </a:p>
        </p:txBody>
      </p:sp>
      <p:sp>
        <p:nvSpPr>
          <p:cNvPr id="18" name="TextBox 17"/>
          <p:cNvSpPr txBox="1"/>
          <p:nvPr/>
        </p:nvSpPr>
        <p:spPr>
          <a:xfrm>
            <a:off x="6248400" y="167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photons</a:t>
            </a:r>
          </a:p>
        </p:txBody>
      </p:sp>
    </p:spTree>
    <p:extLst>
      <p:ext uri="{BB962C8B-B14F-4D97-AF65-F5344CB8AC3E}">
        <p14:creationId xmlns:p14="http://schemas.microsoft.com/office/powerpoint/2010/main" val="2535023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Scintillators</a:t>
            </a:r>
            <a:endParaRPr lang="en-US" sz="4000" dirty="0">
              <a:latin typeface="Arial"/>
              <a:cs typeface="Arial"/>
            </a:endParaRPr>
          </a:p>
        </p:txBody>
      </p:sp>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 name="TextBox 1"/>
          <p:cNvSpPr txBox="1"/>
          <p:nvPr/>
        </p:nvSpPr>
        <p:spPr>
          <a:xfrm>
            <a:off x="9144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Luminesces when photon</a:t>
            </a:r>
            <a:r>
              <a:rPr kumimoji="0" lang="en-US" sz="2400" b="0" i="0" u="none" strike="noStrike" kern="1200" cap="none" spc="0" normalizeH="0" noProof="0" dirty="0" smtClean="0">
                <a:ln>
                  <a:noFill/>
                </a:ln>
                <a:solidFill>
                  <a:schemeClr val="tx1"/>
                </a:solidFill>
                <a:effectLst/>
                <a:uLnTx/>
                <a:uFillTx/>
                <a:latin typeface="Arial"/>
                <a:ea typeface="+mj-ea"/>
                <a:cs typeface="Arial"/>
              </a:rPr>
              <a:t> or electron passes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3" name="Picture 2"/>
          <p:cNvPicPr>
            <a:picLocks noChangeAspect="1"/>
          </p:cNvPicPr>
          <p:nvPr/>
        </p:nvPicPr>
        <p:blipFill>
          <a:blip r:embed="rId3"/>
          <a:stretch>
            <a:fillRect/>
          </a:stretch>
        </p:blipFill>
        <p:spPr>
          <a:xfrm>
            <a:off x="304800" y="4267200"/>
            <a:ext cx="8435016" cy="2266472"/>
          </a:xfrm>
          <a:prstGeom prst="rect">
            <a:avLst/>
          </a:prstGeom>
        </p:spPr>
      </p:pic>
      <p:sp>
        <p:nvSpPr>
          <p:cNvPr id="4" name="Rectangle 3"/>
          <p:cNvSpPr/>
          <p:nvPr/>
        </p:nvSpPr>
        <p:spPr>
          <a:xfrm>
            <a:off x="3276600" y="36576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76600" y="22098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1524000" y="3429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Valence Band</a:t>
            </a:r>
          </a:p>
        </p:txBody>
      </p:sp>
      <p:sp>
        <p:nvSpPr>
          <p:cNvPr id="12" name="TextBox 11"/>
          <p:cNvSpPr txBox="1"/>
          <p:nvPr/>
        </p:nvSpPr>
        <p:spPr>
          <a:xfrm>
            <a:off x="1143000" y="205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Conduction Band</a:t>
            </a:r>
          </a:p>
        </p:txBody>
      </p:sp>
      <p:sp>
        <p:nvSpPr>
          <p:cNvPr id="9" name="TextBox 8"/>
          <p:cNvSpPr txBox="1"/>
          <p:nvPr/>
        </p:nvSpPr>
        <p:spPr>
          <a:xfrm>
            <a:off x="3505199"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4" name="TextBox 13"/>
          <p:cNvSpPr txBox="1"/>
          <p:nvPr/>
        </p:nvSpPr>
        <p:spPr>
          <a:xfrm>
            <a:off x="40697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7" name="TextBox 16"/>
          <p:cNvSpPr txBox="1"/>
          <p:nvPr/>
        </p:nvSpPr>
        <p:spPr>
          <a:xfrm>
            <a:off x="4526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8" name="TextBox 17"/>
          <p:cNvSpPr txBox="1"/>
          <p:nvPr/>
        </p:nvSpPr>
        <p:spPr>
          <a:xfrm>
            <a:off x="50603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9" name="TextBox 18"/>
          <p:cNvSpPr txBox="1"/>
          <p:nvPr/>
        </p:nvSpPr>
        <p:spPr>
          <a:xfrm>
            <a:off x="5669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0" name="TextBox 19"/>
          <p:cNvSpPr txBox="1"/>
          <p:nvPr/>
        </p:nvSpPr>
        <p:spPr>
          <a:xfrm>
            <a:off x="62484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1" name="TextBox 20"/>
          <p:cNvSpPr txBox="1"/>
          <p:nvPr/>
        </p:nvSpPr>
        <p:spPr>
          <a:xfrm>
            <a:off x="68891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2" name="TextBox 21"/>
          <p:cNvSpPr txBox="1"/>
          <p:nvPr/>
        </p:nvSpPr>
        <p:spPr>
          <a:xfrm>
            <a:off x="74225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1" name="TextBox 10"/>
          <p:cNvSpPr txBox="1"/>
          <p:nvPr/>
        </p:nvSpPr>
        <p:spPr>
          <a:xfrm>
            <a:off x="5806194" y="1874659"/>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228600" y="4876800"/>
            <a:ext cx="990600" cy="685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radiation</a:t>
            </a:r>
          </a:p>
        </p:txBody>
      </p:sp>
      <p:sp>
        <p:nvSpPr>
          <p:cNvPr id="23" name="TextBox 22"/>
          <p:cNvSpPr txBox="1"/>
          <p:nvPr/>
        </p:nvSpPr>
        <p:spPr>
          <a:xfrm>
            <a:off x="1295400" y="6400800"/>
            <a:ext cx="990600" cy="304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scintillator</a:t>
            </a:r>
          </a:p>
        </p:txBody>
      </p:sp>
      <p:sp>
        <p:nvSpPr>
          <p:cNvPr id="5" name="Rectangle 4"/>
          <p:cNvSpPr/>
          <p:nvPr/>
        </p:nvSpPr>
        <p:spPr>
          <a:xfrm>
            <a:off x="2286000" y="4495800"/>
            <a:ext cx="35052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4114800" y="4343400"/>
            <a:ext cx="35052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6248400" y="5181600"/>
            <a:ext cx="18288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0" y="167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Semiconductors</a:t>
            </a:r>
          </a:p>
        </p:txBody>
      </p:sp>
      <p:sp>
        <p:nvSpPr>
          <p:cNvPr id="26" name="TextBox 25"/>
          <p:cNvSpPr txBox="1"/>
          <p:nvPr/>
        </p:nvSpPr>
        <p:spPr>
          <a:xfrm>
            <a:off x="4267200" y="762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rgbClr val="FF0000"/>
                </a:solidFill>
                <a:effectLst/>
                <a:uLnTx/>
                <a:uFillTx/>
                <a:latin typeface="Perpetua" pitchFamily="18" charset="0"/>
                <a:ea typeface="+mj-ea"/>
                <a:cs typeface="+mj-cs"/>
              </a:rPr>
              <a:t>Common scintillators</a:t>
            </a:r>
            <a:r>
              <a:rPr kumimoji="0" lang="en-US" sz="2400" b="0" i="0" u="none" strike="noStrike" kern="1200" cap="none" spc="0" normalizeH="0" noProof="0" dirty="0" smtClean="0">
                <a:ln>
                  <a:noFill/>
                </a:ln>
                <a:solidFill>
                  <a:srgbClr val="FF0000"/>
                </a:solidFill>
                <a:effectLst/>
                <a:uLnTx/>
                <a:uFillTx/>
                <a:latin typeface="Perpetua" pitchFamily="18" charset="0"/>
                <a:ea typeface="+mj-ea"/>
                <a:cs typeface="+mj-cs"/>
              </a:rPr>
              <a:t> are….</a:t>
            </a:r>
            <a:endParaRPr kumimoji="0" lang="en-US" sz="2400" b="0" i="0" u="none" strike="noStrike" kern="1200" cap="none" spc="0" normalizeH="0" baseline="0" noProof="0" dirty="0" smtClean="0">
              <a:ln>
                <a:noFill/>
              </a:ln>
              <a:solidFill>
                <a:srgbClr val="FF0000"/>
              </a:solidFill>
              <a:effectLst/>
              <a:uLnTx/>
              <a:uFillTx/>
              <a:latin typeface="Perpetua" pitchFamily="18" charset="0"/>
              <a:ea typeface="+mj-ea"/>
              <a:cs typeface="+mj-cs"/>
            </a:endParaRPr>
          </a:p>
        </p:txBody>
      </p:sp>
    </p:spTree>
    <p:extLst>
      <p:ext uri="{BB962C8B-B14F-4D97-AF65-F5344CB8AC3E}">
        <p14:creationId xmlns:p14="http://schemas.microsoft.com/office/powerpoint/2010/main" val="31535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915E-6 -4.16281E-7 L -4.4915E-6 -0.19981 " pathEditMode="relative" ptsTypes="AA">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Scintillators</a:t>
            </a:r>
            <a:endParaRPr lang="en-US" sz="4000" dirty="0">
              <a:latin typeface="Arial"/>
              <a:cs typeface="Arial"/>
            </a:endParaRPr>
          </a:p>
        </p:txBody>
      </p:sp>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 name="TextBox 1"/>
          <p:cNvSpPr txBox="1"/>
          <p:nvPr/>
        </p:nvSpPr>
        <p:spPr>
          <a:xfrm>
            <a:off x="9144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Luminesces when photon</a:t>
            </a:r>
            <a:r>
              <a:rPr kumimoji="0" lang="en-US" sz="2400" b="0" i="0" u="none" strike="noStrike" kern="1200" cap="none" spc="0" normalizeH="0" noProof="0" dirty="0" smtClean="0">
                <a:ln>
                  <a:noFill/>
                </a:ln>
                <a:solidFill>
                  <a:schemeClr val="tx1"/>
                </a:solidFill>
                <a:effectLst/>
                <a:uLnTx/>
                <a:uFillTx/>
                <a:latin typeface="Arial"/>
                <a:ea typeface="+mj-ea"/>
                <a:cs typeface="Arial"/>
              </a:rPr>
              <a:t> or electron passes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3" name="Picture 2"/>
          <p:cNvPicPr>
            <a:picLocks noChangeAspect="1"/>
          </p:cNvPicPr>
          <p:nvPr/>
        </p:nvPicPr>
        <p:blipFill>
          <a:blip r:embed="rId3"/>
          <a:stretch>
            <a:fillRect/>
          </a:stretch>
        </p:blipFill>
        <p:spPr>
          <a:xfrm>
            <a:off x="304800" y="4267200"/>
            <a:ext cx="8435016" cy="2266472"/>
          </a:xfrm>
          <a:prstGeom prst="rect">
            <a:avLst/>
          </a:prstGeom>
        </p:spPr>
      </p:pic>
      <p:sp>
        <p:nvSpPr>
          <p:cNvPr id="4" name="Rectangle 3"/>
          <p:cNvSpPr/>
          <p:nvPr/>
        </p:nvSpPr>
        <p:spPr>
          <a:xfrm>
            <a:off x="3276600" y="36576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76600" y="22098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1524000" y="3429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Valence Band</a:t>
            </a:r>
          </a:p>
        </p:txBody>
      </p:sp>
      <p:sp>
        <p:nvSpPr>
          <p:cNvPr id="12" name="TextBox 11"/>
          <p:cNvSpPr txBox="1"/>
          <p:nvPr/>
        </p:nvSpPr>
        <p:spPr>
          <a:xfrm>
            <a:off x="1143000" y="205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Conduction Band</a:t>
            </a:r>
          </a:p>
        </p:txBody>
      </p:sp>
      <p:sp>
        <p:nvSpPr>
          <p:cNvPr id="9" name="TextBox 8"/>
          <p:cNvSpPr txBox="1"/>
          <p:nvPr/>
        </p:nvSpPr>
        <p:spPr>
          <a:xfrm>
            <a:off x="3505199"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4" name="TextBox 13"/>
          <p:cNvSpPr txBox="1"/>
          <p:nvPr/>
        </p:nvSpPr>
        <p:spPr>
          <a:xfrm>
            <a:off x="4069723" y="21336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7" name="TextBox 16"/>
          <p:cNvSpPr txBox="1"/>
          <p:nvPr/>
        </p:nvSpPr>
        <p:spPr>
          <a:xfrm>
            <a:off x="4526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8" name="TextBox 17"/>
          <p:cNvSpPr txBox="1"/>
          <p:nvPr/>
        </p:nvSpPr>
        <p:spPr>
          <a:xfrm>
            <a:off x="50603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9" name="TextBox 18"/>
          <p:cNvSpPr txBox="1"/>
          <p:nvPr/>
        </p:nvSpPr>
        <p:spPr>
          <a:xfrm>
            <a:off x="5669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0" name="TextBox 19"/>
          <p:cNvSpPr txBox="1"/>
          <p:nvPr/>
        </p:nvSpPr>
        <p:spPr>
          <a:xfrm>
            <a:off x="62484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1" name="TextBox 20"/>
          <p:cNvSpPr txBox="1"/>
          <p:nvPr/>
        </p:nvSpPr>
        <p:spPr>
          <a:xfrm>
            <a:off x="68891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2" name="TextBox 21"/>
          <p:cNvSpPr txBox="1"/>
          <p:nvPr/>
        </p:nvSpPr>
        <p:spPr>
          <a:xfrm>
            <a:off x="74225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1" name="TextBox 10"/>
          <p:cNvSpPr txBox="1"/>
          <p:nvPr/>
        </p:nvSpPr>
        <p:spPr>
          <a:xfrm>
            <a:off x="5806194" y="1874659"/>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228600" y="4876800"/>
            <a:ext cx="990600" cy="685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radiation</a:t>
            </a:r>
          </a:p>
        </p:txBody>
      </p:sp>
      <p:sp>
        <p:nvSpPr>
          <p:cNvPr id="23" name="TextBox 22"/>
          <p:cNvSpPr txBox="1"/>
          <p:nvPr/>
        </p:nvSpPr>
        <p:spPr>
          <a:xfrm>
            <a:off x="1295400" y="6400800"/>
            <a:ext cx="762000" cy="304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scintillator</a:t>
            </a:r>
          </a:p>
        </p:txBody>
      </p:sp>
      <p:sp>
        <p:nvSpPr>
          <p:cNvPr id="5" name="Left Arrow 4"/>
          <p:cNvSpPr/>
          <p:nvPr/>
        </p:nvSpPr>
        <p:spPr>
          <a:xfrm>
            <a:off x="1981200" y="3200400"/>
            <a:ext cx="2057400" cy="228600"/>
          </a:xfrm>
          <a:prstGeom prst="leftArrow">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1905000" y="2590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High </a:t>
            </a:r>
            <a:r>
              <a:rPr lang="en-US" dirty="0" smtClean="0">
                <a:latin typeface="Arial"/>
                <a:ea typeface="+mj-ea"/>
                <a:cs typeface="Arial"/>
              </a:rPr>
              <a:t>Energy </a:t>
            </a:r>
            <a:r>
              <a:rPr kumimoji="0" lang="en-US" b="0" i="0" u="none" strike="noStrike" kern="1200" cap="none" spc="0" normalizeH="0" baseline="0" noProof="0" dirty="0" smtClean="0">
                <a:ln>
                  <a:noFill/>
                </a:ln>
                <a:solidFill>
                  <a:schemeClr val="tx1"/>
                </a:solidFill>
                <a:effectLst/>
                <a:uLnTx/>
                <a:uFillTx/>
                <a:latin typeface="Arial"/>
                <a:ea typeface="+mj-ea"/>
                <a:cs typeface="Arial"/>
              </a:rPr>
              <a:t>Photon</a:t>
            </a:r>
          </a:p>
        </p:txBody>
      </p:sp>
    </p:spTree>
    <p:extLst>
      <p:ext uri="{BB962C8B-B14F-4D97-AF65-F5344CB8AC3E}">
        <p14:creationId xmlns:p14="http://schemas.microsoft.com/office/powerpoint/2010/main" val="38926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377E-7 2.94172E-6 L -0.00174 0.20536 " pathEditMode="relative" rAng="0" ptsTypes="AA">
                                      <p:cBhvr>
                                        <p:cTn id="6" dur="2000" fill="hold"/>
                                        <p:tgtEl>
                                          <p:spTgt spid="14"/>
                                        </p:tgtEl>
                                        <p:attrNameLst>
                                          <p:attrName>ppt_x</p:attrName>
                                          <p:attrName>ppt_y</p:attrName>
                                        </p:attrNameLst>
                                      </p:cBhvr>
                                      <p:rCtr x="-87" y="1026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Scintillators</a:t>
            </a:r>
            <a:endParaRPr lang="en-US" sz="4000" dirty="0">
              <a:latin typeface="Arial"/>
              <a:cs typeface="Arial"/>
            </a:endParaRPr>
          </a:p>
        </p:txBody>
      </p:sp>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 name="TextBox 1"/>
          <p:cNvSpPr txBox="1"/>
          <p:nvPr/>
        </p:nvSpPr>
        <p:spPr>
          <a:xfrm>
            <a:off x="9144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Luminesces when photon</a:t>
            </a:r>
            <a:r>
              <a:rPr kumimoji="0" lang="en-US" sz="2400" b="0" i="0" u="none" strike="noStrike" kern="1200" cap="none" spc="0" normalizeH="0" noProof="0" dirty="0" smtClean="0">
                <a:ln>
                  <a:noFill/>
                </a:ln>
                <a:solidFill>
                  <a:schemeClr val="tx1"/>
                </a:solidFill>
                <a:effectLst/>
                <a:uLnTx/>
                <a:uFillTx/>
                <a:latin typeface="Arial"/>
                <a:ea typeface="+mj-ea"/>
                <a:cs typeface="Arial"/>
              </a:rPr>
              <a:t> or electron passes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3" name="Picture 2"/>
          <p:cNvPicPr>
            <a:picLocks noChangeAspect="1"/>
          </p:cNvPicPr>
          <p:nvPr/>
        </p:nvPicPr>
        <p:blipFill>
          <a:blip r:embed="rId3"/>
          <a:stretch>
            <a:fillRect/>
          </a:stretch>
        </p:blipFill>
        <p:spPr>
          <a:xfrm>
            <a:off x="304800" y="4267200"/>
            <a:ext cx="8435016" cy="2266472"/>
          </a:xfrm>
          <a:prstGeom prst="rect">
            <a:avLst/>
          </a:prstGeom>
        </p:spPr>
      </p:pic>
      <p:sp>
        <p:nvSpPr>
          <p:cNvPr id="4" name="Rectangle 3"/>
          <p:cNvSpPr/>
          <p:nvPr/>
        </p:nvSpPr>
        <p:spPr>
          <a:xfrm>
            <a:off x="3276600" y="36576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76600" y="22098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1524000" y="3429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Valence Band</a:t>
            </a:r>
          </a:p>
        </p:txBody>
      </p:sp>
      <p:sp>
        <p:nvSpPr>
          <p:cNvPr id="12" name="TextBox 11"/>
          <p:cNvSpPr txBox="1"/>
          <p:nvPr/>
        </p:nvSpPr>
        <p:spPr>
          <a:xfrm>
            <a:off x="1143000" y="205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Conduction Band</a:t>
            </a:r>
          </a:p>
        </p:txBody>
      </p:sp>
      <p:sp>
        <p:nvSpPr>
          <p:cNvPr id="9" name="TextBox 8"/>
          <p:cNvSpPr txBox="1"/>
          <p:nvPr/>
        </p:nvSpPr>
        <p:spPr>
          <a:xfrm>
            <a:off x="3505199"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4" name="TextBox 13"/>
          <p:cNvSpPr txBox="1"/>
          <p:nvPr/>
        </p:nvSpPr>
        <p:spPr>
          <a:xfrm>
            <a:off x="40697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7" name="TextBox 16"/>
          <p:cNvSpPr txBox="1"/>
          <p:nvPr/>
        </p:nvSpPr>
        <p:spPr>
          <a:xfrm>
            <a:off x="4526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8" name="TextBox 17"/>
          <p:cNvSpPr txBox="1"/>
          <p:nvPr/>
        </p:nvSpPr>
        <p:spPr>
          <a:xfrm>
            <a:off x="50603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9" name="TextBox 18"/>
          <p:cNvSpPr txBox="1"/>
          <p:nvPr/>
        </p:nvSpPr>
        <p:spPr>
          <a:xfrm>
            <a:off x="5669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0" name="TextBox 19"/>
          <p:cNvSpPr txBox="1"/>
          <p:nvPr/>
        </p:nvSpPr>
        <p:spPr>
          <a:xfrm>
            <a:off x="62484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1" name="TextBox 20"/>
          <p:cNvSpPr txBox="1"/>
          <p:nvPr/>
        </p:nvSpPr>
        <p:spPr>
          <a:xfrm>
            <a:off x="68891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2" name="TextBox 21"/>
          <p:cNvSpPr txBox="1"/>
          <p:nvPr/>
        </p:nvSpPr>
        <p:spPr>
          <a:xfrm>
            <a:off x="74225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1" name="TextBox 10"/>
          <p:cNvSpPr txBox="1"/>
          <p:nvPr/>
        </p:nvSpPr>
        <p:spPr>
          <a:xfrm>
            <a:off x="5806194" y="1874659"/>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228600" y="4876800"/>
            <a:ext cx="990600" cy="685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radiation</a:t>
            </a:r>
          </a:p>
        </p:txBody>
      </p:sp>
      <p:sp>
        <p:nvSpPr>
          <p:cNvPr id="23" name="TextBox 22"/>
          <p:cNvSpPr txBox="1"/>
          <p:nvPr/>
        </p:nvSpPr>
        <p:spPr>
          <a:xfrm>
            <a:off x="1295400" y="6400800"/>
            <a:ext cx="762000" cy="304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scintillator</a:t>
            </a:r>
          </a:p>
        </p:txBody>
      </p:sp>
      <p:cxnSp>
        <p:nvCxnSpPr>
          <p:cNvPr id="15" name="Straight Connector 14"/>
          <p:cNvCxnSpPr/>
          <p:nvPr/>
        </p:nvCxnSpPr>
        <p:spPr>
          <a:xfrm>
            <a:off x="6248400" y="3048000"/>
            <a:ext cx="838200" cy="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248400" y="3505200"/>
            <a:ext cx="838200"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6477000" y="29718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Tree>
    <p:extLst>
      <p:ext uri="{BB962C8B-B14F-4D97-AF65-F5344CB8AC3E}">
        <p14:creationId xmlns:p14="http://schemas.microsoft.com/office/powerpoint/2010/main" val="417476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915E-6 -4.16281E-7 L -4.4915E-6 -0.19981 " pathEditMode="relative" ptsTypes="AA">
                                      <p:cBhvr>
                                        <p:cTn id="6" dur="2000" fill="hold"/>
                                        <p:tgtEl>
                                          <p:spTgt spid="1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4915E-6 -4.16281E-7 L -0.25824 0.0777 " pathEditMode="relative" ptsTypes="AA">
                                      <p:cBhvr>
                                        <p:cTn id="10" dur="2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Scintillators</a:t>
            </a:r>
            <a:endParaRPr lang="en-US" sz="4000" dirty="0">
              <a:latin typeface="Arial"/>
              <a:cs typeface="Arial"/>
            </a:endParaRPr>
          </a:p>
        </p:txBody>
      </p:sp>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 name="TextBox 1"/>
          <p:cNvSpPr txBox="1"/>
          <p:nvPr/>
        </p:nvSpPr>
        <p:spPr>
          <a:xfrm>
            <a:off x="9144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Luminesces when photon</a:t>
            </a:r>
            <a:r>
              <a:rPr kumimoji="0" lang="en-US" sz="2400" b="0" i="0" u="none" strike="noStrike" kern="1200" cap="none" spc="0" normalizeH="0" noProof="0" dirty="0" smtClean="0">
                <a:ln>
                  <a:noFill/>
                </a:ln>
                <a:solidFill>
                  <a:schemeClr val="tx1"/>
                </a:solidFill>
                <a:effectLst/>
                <a:uLnTx/>
                <a:uFillTx/>
                <a:latin typeface="Arial"/>
                <a:ea typeface="+mj-ea"/>
                <a:cs typeface="Arial"/>
              </a:rPr>
              <a:t> or electron passes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3" name="Picture 2"/>
          <p:cNvPicPr>
            <a:picLocks noChangeAspect="1"/>
          </p:cNvPicPr>
          <p:nvPr/>
        </p:nvPicPr>
        <p:blipFill>
          <a:blip r:embed="rId3"/>
          <a:stretch>
            <a:fillRect/>
          </a:stretch>
        </p:blipFill>
        <p:spPr>
          <a:xfrm>
            <a:off x="304800" y="4267200"/>
            <a:ext cx="8435016" cy="2266472"/>
          </a:xfrm>
          <a:prstGeom prst="rect">
            <a:avLst/>
          </a:prstGeom>
        </p:spPr>
      </p:pic>
      <p:sp>
        <p:nvSpPr>
          <p:cNvPr id="4" name="Rectangle 3"/>
          <p:cNvSpPr/>
          <p:nvPr/>
        </p:nvSpPr>
        <p:spPr>
          <a:xfrm>
            <a:off x="3276600" y="36576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76600" y="22098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1524000" y="3429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Valence Band</a:t>
            </a:r>
          </a:p>
        </p:txBody>
      </p:sp>
      <p:sp>
        <p:nvSpPr>
          <p:cNvPr id="12" name="TextBox 11"/>
          <p:cNvSpPr txBox="1"/>
          <p:nvPr/>
        </p:nvSpPr>
        <p:spPr>
          <a:xfrm>
            <a:off x="1143000" y="205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Conduction Band</a:t>
            </a:r>
          </a:p>
        </p:txBody>
      </p:sp>
      <p:sp>
        <p:nvSpPr>
          <p:cNvPr id="9" name="TextBox 8"/>
          <p:cNvSpPr txBox="1"/>
          <p:nvPr/>
        </p:nvSpPr>
        <p:spPr>
          <a:xfrm>
            <a:off x="3505199"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4" name="TextBox 13"/>
          <p:cNvSpPr txBox="1"/>
          <p:nvPr/>
        </p:nvSpPr>
        <p:spPr>
          <a:xfrm>
            <a:off x="4069723" y="21336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7" name="TextBox 16"/>
          <p:cNvSpPr txBox="1"/>
          <p:nvPr/>
        </p:nvSpPr>
        <p:spPr>
          <a:xfrm>
            <a:off x="4526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8" name="TextBox 17"/>
          <p:cNvSpPr txBox="1"/>
          <p:nvPr/>
        </p:nvSpPr>
        <p:spPr>
          <a:xfrm>
            <a:off x="50603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9" name="TextBox 18"/>
          <p:cNvSpPr txBox="1"/>
          <p:nvPr/>
        </p:nvSpPr>
        <p:spPr>
          <a:xfrm>
            <a:off x="5669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0" name="TextBox 19"/>
          <p:cNvSpPr txBox="1"/>
          <p:nvPr/>
        </p:nvSpPr>
        <p:spPr>
          <a:xfrm>
            <a:off x="62484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1" name="TextBox 20"/>
          <p:cNvSpPr txBox="1"/>
          <p:nvPr/>
        </p:nvSpPr>
        <p:spPr>
          <a:xfrm>
            <a:off x="68891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2" name="TextBox 21"/>
          <p:cNvSpPr txBox="1"/>
          <p:nvPr/>
        </p:nvSpPr>
        <p:spPr>
          <a:xfrm>
            <a:off x="74225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1" name="TextBox 10"/>
          <p:cNvSpPr txBox="1"/>
          <p:nvPr/>
        </p:nvSpPr>
        <p:spPr>
          <a:xfrm>
            <a:off x="5806194" y="1874659"/>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228600" y="4876800"/>
            <a:ext cx="990600" cy="685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radiation</a:t>
            </a:r>
          </a:p>
        </p:txBody>
      </p:sp>
      <p:sp>
        <p:nvSpPr>
          <p:cNvPr id="23" name="TextBox 22"/>
          <p:cNvSpPr txBox="1"/>
          <p:nvPr/>
        </p:nvSpPr>
        <p:spPr>
          <a:xfrm>
            <a:off x="1295400" y="6400800"/>
            <a:ext cx="762000" cy="304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scintillator</a:t>
            </a:r>
          </a:p>
        </p:txBody>
      </p:sp>
      <p:cxnSp>
        <p:nvCxnSpPr>
          <p:cNvPr id="15" name="Straight Connector 14"/>
          <p:cNvCxnSpPr/>
          <p:nvPr/>
        </p:nvCxnSpPr>
        <p:spPr>
          <a:xfrm>
            <a:off x="6248400" y="3048000"/>
            <a:ext cx="838200" cy="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248400" y="3505200"/>
            <a:ext cx="838200"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40386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Tree>
    <p:extLst>
      <p:ext uri="{BB962C8B-B14F-4D97-AF65-F5344CB8AC3E}">
        <p14:creationId xmlns:p14="http://schemas.microsoft.com/office/powerpoint/2010/main" val="9848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06768E-6 -4.16281E-7 L 0.24992 0.0555 " pathEditMode="relative" ptsTypes="AA">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Scintillators</a:t>
            </a:r>
            <a:endParaRPr lang="en-US" sz="4000" dirty="0">
              <a:latin typeface="Arial"/>
              <a:cs typeface="Arial"/>
            </a:endParaRPr>
          </a:p>
        </p:txBody>
      </p:sp>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 name="TextBox 1"/>
          <p:cNvSpPr txBox="1"/>
          <p:nvPr/>
        </p:nvSpPr>
        <p:spPr>
          <a:xfrm>
            <a:off x="914400" y="1219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Luminesces when photon</a:t>
            </a:r>
            <a:r>
              <a:rPr kumimoji="0" lang="en-US" sz="2400" b="0" i="0" u="none" strike="noStrike" kern="1200" cap="none" spc="0" normalizeH="0" noProof="0" dirty="0" smtClean="0">
                <a:ln>
                  <a:noFill/>
                </a:ln>
                <a:solidFill>
                  <a:schemeClr val="tx1"/>
                </a:solidFill>
                <a:effectLst/>
                <a:uLnTx/>
                <a:uFillTx/>
                <a:latin typeface="Arial"/>
                <a:ea typeface="+mj-ea"/>
                <a:cs typeface="Arial"/>
              </a:rPr>
              <a:t> or electron passes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3" name="Picture 2"/>
          <p:cNvPicPr>
            <a:picLocks noChangeAspect="1"/>
          </p:cNvPicPr>
          <p:nvPr/>
        </p:nvPicPr>
        <p:blipFill>
          <a:blip r:embed="rId3"/>
          <a:stretch>
            <a:fillRect/>
          </a:stretch>
        </p:blipFill>
        <p:spPr>
          <a:xfrm>
            <a:off x="304800" y="4267200"/>
            <a:ext cx="8435016" cy="2266472"/>
          </a:xfrm>
          <a:prstGeom prst="rect">
            <a:avLst/>
          </a:prstGeom>
        </p:spPr>
      </p:pic>
      <p:sp>
        <p:nvSpPr>
          <p:cNvPr id="4" name="Rectangle 3"/>
          <p:cNvSpPr/>
          <p:nvPr/>
        </p:nvSpPr>
        <p:spPr>
          <a:xfrm>
            <a:off x="3276600" y="36576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76600" y="2209800"/>
            <a:ext cx="4648200" cy="533400"/>
          </a:xfrm>
          <a:prstGeom prst="rect">
            <a:avLst/>
          </a:prstGeom>
          <a:ln w="38100" cmpd="sng">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1524000" y="3429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Valence Band</a:t>
            </a:r>
          </a:p>
        </p:txBody>
      </p:sp>
      <p:sp>
        <p:nvSpPr>
          <p:cNvPr id="12" name="TextBox 11"/>
          <p:cNvSpPr txBox="1"/>
          <p:nvPr/>
        </p:nvSpPr>
        <p:spPr>
          <a:xfrm>
            <a:off x="1143000" y="205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Conduction Band</a:t>
            </a:r>
          </a:p>
        </p:txBody>
      </p:sp>
      <p:sp>
        <p:nvSpPr>
          <p:cNvPr id="9" name="TextBox 8"/>
          <p:cNvSpPr txBox="1"/>
          <p:nvPr/>
        </p:nvSpPr>
        <p:spPr>
          <a:xfrm>
            <a:off x="3505199"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4" name="TextBox 13"/>
          <p:cNvSpPr txBox="1"/>
          <p:nvPr/>
        </p:nvSpPr>
        <p:spPr>
          <a:xfrm>
            <a:off x="6279523" y="25146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7" name="TextBox 16"/>
          <p:cNvSpPr txBox="1"/>
          <p:nvPr/>
        </p:nvSpPr>
        <p:spPr>
          <a:xfrm>
            <a:off x="4526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8" name="TextBox 17"/>
          <p:cNvSpPr txBox="1"/>
          <p:nvPr/>
        </p:nvSpPr>
        <p:spPr>
          <a:xfrm>
            <a:off x="50603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9" name="TextBox 18"/>
          <p:cNvSpPr txBox="1"/>
          <p:nvPr/>
        </p:nvSpPr>
        <p:spPr>
          <a:xfrm>
            <a:off x="56699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0" name="TextBox 19"/>
          <p:cNvSpPr txBox="1"/>
          <p:nvPr/>
        </p:nvSpPr>
        <p:spPr>
          <a:xfrm>
            <a:off x="62484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1" name="TextBox 20"/>
          <p:cNvSpPr txBox="1"/>
          <p:nvPr/>
        </p:nvSpPr>
        <p:spPr>
          <a:xfrm>
            <a:off x="68891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22" name="TextBox 21"/>
          <p:cNvSpPr txBox="1"/>
          <p:nvPr/>
        </p:nvSpPr>
        <p:spPr>
          <a:xfrm>
            <a:off x="7422523"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11" name="TextBox 10"/>
          <p:cNvSpPr txBox="1"/>
          <p:nvPr/>
        </p:nvSpPr>
        <p:spPr>
          <a:xfrm>
            <a:off x="5806194" y="1874659"/>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228600" y="4876800"/>
            <a:ext cx="990600" cy="685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radiation</a:t>
            </a:r>
          </a:p>
        </p:txBody>
      </p:sp>
      <p:sp>
        <p:nvSpPr>
          <p:cNvPr id="23" name="TextBox 22"/>
          <p:cNvSpPr txBox="1"/>
          <p:nvPr/>
        </p:nvSpPr>
        <p:spPr>
          <a:xfrm>
            <a:off x="1295400" y="6400800"/>
            <a:ext cx="762000" cy="3048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0" u="none" strike="noStrike" kern="1200" cap="none" spc="0" normalizeH="0" baseline="0" noProof="0" dirty="0" smtClean="0">
                <a:ln>
                  <a:noFill/>
                </a:ln>
                <a:solidFill>
                  <a:schemeClr val="tx1"/>
                </a:solidFill>
                <a:effectLst/>
                <a:uLnTx/>
                <a:uFillTx/>
                <a:latin typeface="Arial"/>
                <a:ea typeface="+mj-ea"/>
                <a:cs typeface="Arial"/>
              </a:rPr>
              <a:t>scintillator</a:t>
            </a:r>
          </a:p>
        </p:txBody>
      </p:sp>
      <p:cxnSp>
        <p:nvCxnSpPr>
          <p:cNvPr id="15" name="Straight Connector 14"/>
          <p:cNvCxnSpPr/>
          <p:nvPr/>
        </p:nvCxnSpPr>
        <p:spPr>
          <a:xfrm>
            <a:off x="6248400" y="3048000"/>
            <a:ext cx="838200" cy="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248400" y="3505200"/>
            <a:ext cx="838200"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4038600" y="3505200"/>
            <a:ext cx="426077" cy="6858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a:t>
            </a:r>
          </a:p>
        </p:txBody>
      </p:sp>
      <p:sp>
        <p:nvSpPr>
          <p:cNvPr id="5" name="TextBox 4"/>
          <p:cNvSpPr txBox="1"/>
          <p:nvPr/>
        </p:nvSpPr>
        <p:spPr>
          <a:xfrm>
            <a:off x="6199322" y="755911"/>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6" name="Left Arrow 25"/>
          <p:cNvSpPr/>
          <p:nvPr/>
        </p:nvSpPr>
        <p:spPr>
          <a:xfrm rot="10800000">
            <a:off x="7086600" y="3124200"/>
            <a:ext cx="1905000" cy="228600"/>
          </a:xfrm>
          <a:prstGeom prst="leftArrow">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TextBox 26"/>
          <p:cNvSpPr txBox="1"/>
          <p:nvPr/>
        </p:nvSpPr>
        <p:spPr>
          <a:xfrm>
            <a:off x="7010400" y="2514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Detectable </a:t>
            </a:r>
            <a:r>
              <a:rPr kumimoji="0" lang="en-US" b="0" i="0" u="none" strike="noStrike" kern="1200" cap="none" spc="0" normalizeH="0" baseline="0" noProof="0" dirty="0" smtClean="0">
                <a:ln>
                  <a:noFill/>
                </a:ln>
                <a:solidFill>
                  <a:schemeClr val="tx1"/>
                </a:solidFill>
                <a:effectLst/>
                <a:uLnTx/>
                <a:uFillTx/>
                <a:latin typeface="Arial"/>
                <a:ea typeface="+mj-ea"/>
                <a:cs typeface="Arial"/>
              </a:rPr>
              <a:t>Photon</a:t>
            </a:r>
          </a:p>
        </p:txBody>
      </p:sp>
    </p:spTree>
    <p:extLst>
      <p:ext uri="{BB962C8B-B14F-4D97-AF65-F5344CB8AC3E}">
        <p14:creationId xmlns:p14="http://schemas.microsoft.com/office/powerpoint/2010/main" val="184687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97813E-6 -1.22109E-6 L -0.00173 0.06106 " pathEditMode="relative" rAng="0" ptsTypes="AA">
                                      <p:cBhvr>
                                        <p:cTn id="6" dur="2000" fill="hold"/>
                                        <p:tgtEl>
                                          <p:spTgt spid="14"/>
                                        </p:tgtEl>
                                        <p:attrNameLst>
                                          <p:attrName>ppt_x</p:attrName>
                                          <p:attrName>ppt_y</p:attrName>
                                        </p:attrNameLst>
                                      </p:cBhvr>
                                      <p:rCtr x="-87" y="3053"/>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Time of Flight</a:t>
            </a:r>
            <a:endParaRPr lang="en-US" sz="4000" dirty="0">
              <a:latin typeface="Arial"/>
              <a:cs typeface="Arial"/>
            </a:endParaRPr>
          </a:p>
        </p:txBody>
      </p:sp>
      <p:sp>
        <p:nvSpPr>
          <p:cNvPr id="6" name="TextBox 5"/>
          <p:cNvSpPr txBox="1"/>
          <p:nvPr/>
        </p:nvSpPr>
        <p:spPr>
          <a:xfrm>
            <a:off x="4953000" y="1752600"/>
            <a:ext cx="3352800" cy="990600"/>
          </a:xfrm>
          <a:prstGeom prst="rect">
            <a:avLst/>
          </a:prstGeom>
        </p:spPr>
        <p:txBody>
          <a:bodyPr anchor="ctr">
            <a:normAutofit/>
          </a:bodyPr>
          <a:lstStyle/>
          <a:p>
            <a:pPr fontAlgn="auto">
              <a:spcAft>
                <a:spcPts val="0"/>
              </a:spcAft>
              <a:defRPr/>
            </a:pPr>
            <a:endParaRPr lang="en-US" sz="2400" dirty="0">
              <a:latin typeface="Arial"/>
              <a:cs typeface="Arial"/>
            </a:endParaRPr>
          </a:p>
        </p:txBody>
      </p:sp>
      <p:pic>
        <p:nvPicPr>
          <p:cNvPr id="2" name="Picture 1"/>
          <p:cNvPicPr>
            <a:picLocks noChangeAspect="1"/>
          </p:cNvPicPr>
          <p:nvPr/>
        </p:nvPicPr>
        <p:blipFill>
          <a:blip r:embed="rId3"/>
          <a:stretch>
            <a:fillRect/>
          </a:stretch>
        </p:blipFill>
        <p:spPr>
          <a:xfrm>
            <a:off x="2806700" y="3403600"/>
            <a:ext cx="3530600" cy="38100"/>
          </a:xfrm>
          <a:prstGeom prst="rect">
            <a:avLst/>
          </a:prstGeom>
        </p:spPr>
      </p:pic>
      <p:pic>
        <p:nvPicPr>
          <p:cNvPr id="3" name="Picture 2"/>
          <p:cNvPicPr>
            <a:picLocks noChangeAspect="1"/>
          </p:cNvPicPr>
          <p:nvPr/>
        </p:nvPicPr>
        <p:blipFill>
          <a:blip r:embed="rId3"/>
          <a:stretch>
            <a:fillRect/>
          </a:stretch>
        </p:blipFill>
        <p:spPr>
          <a:xfrm>
            <a:off x="2806700" y="3403600"/>
            <a:ext cx="3530600" cy="38100"/>
          </a:xfrm>
          <a:prstGeom prst="rect">
            <a:avLst/>
          </a:prstGeom>
        </p:spPr>
      </p:pic>
      <p:pic>
        <p:nvPicPr>
          <p:cNvPr id="4" name="Picture 3"/>
          <p:cNvPicPr>
            <a:picLocks noChangeAspect="1"/>
          </p:cNvPicPr>
          <p:nvPr/>
        </p:nvPicPr>
        <p:blipFill>
          <a:blip r:embed="rId3"/>
          <a:stretch>
            <a:fillRect/>
          </a:stretch>
        </p:blipFill>
        <p:spPr>
          <a:xfrm>
            <a:off x="2806700" y="3403600"/>
            <a:ext cx="3530600" cy="38100"/>
          </a:xfrm>
          <a:prstGeom prst="rect">
            <a:avLst/>
          </a:prstGeom>
        </p:spPr>
      </p:pic>
      <p:pic>
        <p:nvPicPr>
          <p:cNvPr id="5" name="Picture 4"/>
          <p:cNvPicPr>
            <a:picLocks noChangeAspect="1"/>
          </p:cNvPicPr>
          <p:nvPr/>
        </p:nvPicPr>
        <p:blipFill>
          <a:blip r:embed="rId4"/>
          <a:stretch>
            <a:fillRect/>
          </a:stretch>
        </p:blipFill>
        <p:spPr>
          <a:xfrm>
            <a:off x="-304800" y="1573827"/>
            <a:ext cx="8469268" cy="5257800"/>
          </a:xfrm>
          <a:prstGeom prst="rect">
            <a:avLst/>
          </a:prstGeom>
        </p:spPr>
      </p:pic>
      <p:sp>
        <p:nvSpPr>
          <p:cNvPr id="8" name="Rectangle 7"/>
          <p:cNvSpPr/>
          <p:nvPr/>
        </p:nvSpPr>
        <p:spPr>
          <a:xfrm>
            <a:off x="-304800" y="1600200"/>
            <a:ext cx="4876800" cy="3352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	Measures velocity or </a:t>
            </a:r>
          </a:p>
          <a:p>
            <a:pPr algn="ctr"/>
            <a:r>
              <a:rPr lang="en-US" sz="2400" dirty="0" smtClean="0">
                <a:solidFill>
                  <a:schemeClr val="tx1"/>
                </a:solidFill>
              </a:rPr>
              <a:t>path length </a:t>
            </a:r>
            <a:endParaRPr lang="en-US" sz="2400" dirty="0">
              <a:solidFill>
                <a:schemeClr val="tx1"/>
              </a:solidFill>
            </a:endParaRPr>
          </a:p>
        </p:txBody>
      </p:sp>
      <p:sp>
        <p:nvSpPr>
          <p:cNvPr id="9" name="Rectangle 8"/>
          <p:cNvSpPr/>
          <p:nvPr/>
        </p:nvSpPr>
        <p:spPr>
          <a:xfrm>
            <a:off x="4191000" y="5715000"/>
            <a:ext cx="457200" cy="381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24200" y="4114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rPr>
              <a:t> </a:t>
            </a:r>
            <a:r>
              <a:rPr kumimoji="0" lang="en-US" sz="1600" b="0" i="0" u="none" strike="noStrike" kern="1200" cap="none" spc="0" normalizeH="0" baseline="0" noProof="0" dirty="0" smtClean="0">
                <a:ln>
                  <a:noFill/>
                </a:ln>
                <a:solidFill>
                  <a:schemeClr val="tx1"/>
                </a:solidFill>
                <a:effectLst/>
                <a:uLnTx/>
                <a:uFillTx/>
                <a:latin typeface="Arial"/>
                <a:ea typeface="+mj-ea"/>
                <a:cs typeface="Arial"/>
              </a:rPr>
              <a:t>Measure Time</a:t>
            </a:r>
          </a:p>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 Coincidence </a:t>
            </a:r>
          </a:p>
        </p:txBody>
      </p:sp>
      <p:cxnSp>
        <p:nvCxnSpPr>
          <p:cNvPr id="12" name="Straight Connector 11"/>
          <p:cNvCxnSpPr/>
          <p:nvPr/>
        </p:nvCxnSpPr>
        <p:spPr>
          <a:xfrm flipH="1" flipV="1">
            <a:off x="3886200" y="4953000"/>
            <a:ext cx="533400" cy="685800"/>
          </a:xfrm>
          <a:prstGeom prst="line">
            <a:avLst/>
          </a:prstGeom>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8905855" y="634965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35077387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 y="1524000"/>
            <a:ext cx="2743200" cy="41148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Gas Ionization Methods</a:t>
            </a:r>
            <a:endParaRPr lang="en-US" u="sng" dirty="0"/>
          </a:p>
        </p:txBody>
      </p:sp>
      <p:sp>
        <p:nvSpPr>
          <p:cNvPr id="16" name="Rectangle 15"/>
          <p:cNvSpPr/>
          <p:nvPr/>
        </p:nvSpPr>
        <p:spPr>
          <a:xfrm>
            <a:off x="5943600" y="1524000"/>
            <a:ext cx="2743200" cy="41148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Scintillation  Methods</a:t>
            </a:r>
            <a:endParaRPr lang="en-US" u="sng" dirty="0"/>
          </a:p>
        </p:txBody>
      </p:sp>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What comes out of the collision?</a:t>
            </a:r>
            <a:endParaRPr lang="en-US" sz="4000" dirty="0">
              <a:latin typeface="Arial"/>
              <a:ea typeface="+mj-ea"/>
              <a:cs typeface="Arial"/>
            </a:endParaRPr>
          </a:p>
        </p:txBody>
      </p:sp>
      <p:sp>
        <p:nvSpPr>
          <p:cNvPr id="2" name="TextBox 1"/>
          <p:cNvSpPr txBox="1"/>
          <p:nvPr/>
        </p:nvSpPr>
        <p:spPr>
          <a:xfrm>
            <a:off x="1447800" y="18288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4" name="TextBox 3"/>
          <p:cNvSpPr txBox="1"/>
          <p:nvPr/>
        </p:nvSpPr>
        <p:spPr>
          <a:xfrm>
            <a:off x="990600" y="2819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photons</a:t>
            </a:r>
          </a:p>
        </p:txBody>
      </p:sp>
      <p:sp>
        <p:nvSpPr>
          <p:cNvPr id="5" name="TextBox 4"/>
          <p:cNvSpPr txBox="1"/>
          <p:nvPr/>
        </p:nvSpPr>
        <p:spPr>
          <a:xfrm>
            <a:off x="3991246" y="2540793"/>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9" name="TextBox 8"/>
          <p:cNvSpPr txBox="1"/>
          <p:nvPr/>
        </p:nvSpPr>
        <p:spPr>
          <a:xfrm>
            <a:off x="6324600" y="2286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electrons</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1219200" y="37338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a:latin typeface="Arial"/>
                <a:ea typeface="+mj-ea"/>
                <a:cs typeface="Arial"/>
              </a:rPr>
              <a:t>c</a:t>
            </a:r>
            <a:r>
              <a:rPr lang="en-US" sz="2400" dirty="0" smtClean="0">
                <a:latin typeface="Arial"/>
                <a:ea typeface="+mj-ea"/>
                <a:cs typeface="Arial"/>
              </a:rPr>
              <a:t>harged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(protons)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1295400" y="4495800"/>
            <a:ext cx="914400" cy="9144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neutral hadrons</a:t>
            </a:r>
          </a:p>
          <a:p>
            <a:pPr marL="0" marR="0" indent="0" algn="ctr"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 (neutrons)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8" name="TextBox 7"/>
          <p:cNvSpPr txBox="1"/>
          <p:nvPr/>
        </p:nvSpPr>
        <p:spPr>
          <a:xfrm>
            <a:off x="990600" y="23622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3" name="TextBox 12"/>
          <p:cNvSpPr txBox="1"/>
          <p:nvPr/>
        </p:nvSpPr>
        <p:spPr>
          <a:xfrm>
            <a:off x="914400" y="2286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err="1" smtClean="0">
                <a:ln>
                  <a:noFill/>
                </a:ln>
                <a:solidFill>
                  <a:schemeClr val="tx1"/>
                </a:solidFill>
                <a:effectLst/>
                <a:uLnTx/>
                <a:uFillTx/>
                <a:latin typeface="Arial"/>
                <a:ea typeface="+mj-ea"/>
                <a:cs typeface="Arial"/>
              </a:rPr>
              <a:t>muons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14" name="Picture 13"/>
          <p:cNvPicPr>
            <a:picLocks noChangeAspect="1"/>
          </p:cNvPicPr>
          <p:nvPr/>
        </p:nvPicPr>
        <p:blipFill>
          <a:blip r:embed="rId3"/>
          <a:stretch>
            <a:fillRect/>
          </a:stretch>
        </p:blipFill>
        <p:spPr>
          <a:xfrm>
            <a:off x="3200400" y="2895600"/>
            <a:ext cx="2514600" cy="1829964"/>
          </a:xfrm>
          <a:prstGeom prst="rect">
            <a:avLst/>
          </a:prstGeom>
        </p:spPr>
      </p:pic>
      <p:sp>
        <p:nvSpPr>
          <p:cNvPr id="17" name="TextBox 16"/>
          <p:cNvSpPr txBox="1"/>
          <p:nvPr/>
        </p:nvSpPr>
        <p:spPr>
          <a:xfrm>
            <a:off x="685800" y="1905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electrons</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8" name="TextBox 17"/>
          <p:cNvSpPr txBox="1"/>
          <p:nvPr/>
        </p:nvSpPr>
        <p:spPr>
          <a:xfrm>
            <a:off x="6248400" y="167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photons</a:t>
            </a:r>
          </a:p>
        </p:txBody>
      </p:sp>
    </p:spTree>
    <p:extLst>
      <p:ext uri="{BB962C8B-B14F-4D97-AF65-F5344CB8AC3E}">
        <p14:creationId xmlns:p14="http://schemas.microsoft.com/office/powerpoint/2010/main" val="84991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40819E-7 6.59958E-6 L -0.0833 -0.07772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38841E-7 -1.02706E-6 L -0.04165 -1.02706E-6 " pathEditMode="relative" rAng="0" ptsTypes="AA">
                                      <p:cBhvr>
                                        <p:cTn id="8" dur="2000" fill="hold"/>
                                        <p:tgtEl>
                                          <p:spTgt spid="11"/>
                                        </p:tgtEl>
                                        <p:attrNameLst>
                                          <p:attrName>ppt_x</p:attrName>
                                          <p:attrName>ppt_y</p:attrName>
                                        </p:attrNameLst>
                                      </p:cBhvr>
                                      <p:rCtr x="-2083" y="0"/>
                                    </p:animMotion>
                                  </p:childTnLst>
                                </p:cTn>
                              </p:par>
                              <p:par>
                                <p:cTn id="9" presetID="0" presetClass="path" presetSubtype="0" accel="50000" decel="50000" fill="hold" grpId="0" nodeType="withEffect">
                                  <p:stCondLst>
                                    <p:cond delay="0"/>
                                  </p:stCondLst>
                                  <p:childTnLst>
                                    <p:animMotion origin="layout" path="M -1.437E-6 -4.42748E-6 L -0.63311 -0.11103 " pathEditMode="relative" ptsTypes="AA">
                                      <p:cBhvr>
                                        <p:cTn id="10" dur="2000" fill="hold"/>
                                        <p:tgtEl>
                                          <p:spTgt spid="10"/>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7.67095E-7 -2.41499E-6 L -0.58313 0.09993 " pathEditMode="relative" rAng="0" ptsTypes="AA">
                                      <p:cBhvr>
                                        <p:cTn id="12" dur="2000" fill="hold"/>
                                        <p:tgtEl>
                                          <p:spTgt spid="17"/>
                                        </p:tgtEl>
                                        <p:attrNameLst>
                                          <p:attrName>ppt_x</p:attrName>
                                          <p:attrName>ppt_y</p:attrName>
                                        </p:attrNameLst>
                                      </p:cBhvr>
                                      <p:rCtr x="-29157" y="4997"/>
                                    </p:animMotion>
                                  </p:childTnLst>
                                </p:cTn>
                              </p:par>
                              <p:par>
                                <p:cTn id="13" presetID="0" presetClass="path" presetSubtype="0" accel="50000" decel="50000" fill="hold" nodeType="withEffect">
                                  <p:stCondLst>
                                    <p:cond delay="0"/>
                                  </p:stCondLst>
                                  <p:childTnLst>
                                    <p:animMotion origin="layout" path="M 1.61055E-6 1.58917E-6 L -0.32749 0.12214 " pathEditMode="relative" rAng="0" ptsTypes="AA">
                                      <p:cBhvr>
                                        <p:cTn id="14" dur="2000" fill="hold"/>
                                        <p:tgtEl>
                                          <p:spTgt spid="18">
                                            <p:txEl>
                                              <p:pRg st="0" end="0"/>
                                            </p:txEl>
                                          </p:spTgt>
                                        </p:tgtEl>
                                        <p:attrNameLst>
                                          <p:attrName>ppt_x</p:attrName>
                                          <p:attrName>ppt_y</p:attrName>
                                        </p:attrNameLst>
                                      </p:cBhvr>
                                      <p:rCtr x="-16383" y="6107"/>
                                    </p:animMotion>
                                  </p:childTnLst>
                                </p:cTn>
                              </p:par>
                              <p:par>
                                <p:cTn id="15" presetID="0" presetClass="path" presetSubtype="0" accel="50000" decel="50000" fill="hold" grpId="0" nodeType="withEffect">
                                  <p:stCondLst>
                                    <p:cond delay="0"/>
                                  </p:stCondLst>
                                  <p:childTnLst>
                                    <p:animMotion origin="layout" path="M 8.23672E-6 -3.40042E-6 L 0.24992 0.02221 " pathEditMode="relative" ptsTypes="AA">
                                      <p:cBhvr>
                                        <p:cTn id="1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States of Matter</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2" name="TextBox 1"/>
          <p:cNvSpPr txBox="1"/>
          <p:nvPr/>
        </p:nvSpPr>
        <p:spPr>
          <a:xfrm>
            <a:off x="3581400" y="1828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800" b="0" i="0" u="none" strike="noStrike" kern="1200" cap="none" spc="0" normalizeH="0" baseline="0" noProof="0" dirty="0" smtClean="0">
                <a:ln>
                  <a:noFill/>
                </a:ln>
                <a:solidFill>
                  <a:schemeClr val="tx1"/>
                </a:solidFill>
                <a:effectLst/>
                <a:uLnTx/>
                <a:uFillTx/>
                <a:latin typeface="Arial"/>
                <a:ea typeface="+mj-ea"/>
                <a:cs typeface="Arial"/>
              </a:rPr>
              <a:t>≠</a:t>
            </a:r>
          </a:p>
        </p:txBody>
      </p:sp>
      <p:grpSp>
        <p:nvGrpSpPr>
          <p:cNvPr id="19" name="Group 18"/>
          <p:cNvGrpSpPr/>
          <p:nvPr/>
        </p:nvGrpSpPr>
        <p:grpSpPr>
          <a:xfrm>
            <a:off x="762000" y="1219200"/>
            <a:ext cx="2359540" cy="2438400"/>
            <a:chOff x="838200" y="3657600"/>
            <a:chExt cx="2359540" cy="2438400"/>
          </a:xfrm>
        </p:grpSpPr>
        <p:pic>
          <p:nvPicPr>
            <p:cNvPr id="20" name="Picture 19"/>
            <p:cNvPicPr>
              <a:picLocks noChangeAspect="1"/>
            </p:cNvPicPr>
            <p:nvPr/>
          </p:nvPicPr>
          <p:blipFill rotWithShape="1">
            <a:blip r:embed="rId3"/>
            <a:srcRect l="4212" t="14578" r="1376" b="2820"/>
            <a:stretch/>
          </p:blipFill>
          <p:spPr>
            <a:xfrm>
              <a:off x="838200" y="3657600"/>
              <a:ext cx="2359540" cy="2353968"/>
            </a:xfrm>
            <a:prstGeom prst="rect">
              <a:avLst/>
            </a:prstGeom>
          </p:spPr>
        </p:pic>
        <p:sp>
          <p:nvSpPr>
            <p:cNvPr id="21" name="TextBox 20"/>
            <p:cNvSpPr txBox="1"/>
            <p:nvPr/>
          </p:nvSpPr>
          <p:spPr>
            <a:xfrm>
              <a:off x="914400" y="5181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Plasma</a:t>
              </a:r>
            </a:p>
          </p:txBody>
        </p:sp>
      </p:grpSp>
      <p:grpSp>
        <p:nvGrpSpPr>
          <p:cNvPr id="22" name="Group 21"/>
          <p:cNvGrpSpPr/>
          <p:nvPr/>
        </p:nvGrpSpPr>
        <p:grpSpPr>
          <a:xfrm>
            <a:off x="4402667" y="1143000"/>
            <a:ext cx="3217333" cy="2413000"/>
            <a:chOff x="3945467" y="3505200"/>
            <a:chExt cx="3217333" cy="2413000"/>
          </a:xfrm>
        </p:grpSpPr>
        <p:pic>
          <p:nvPicPr>
            <p:cNvPr id="23" name="Picture 22"/>
            <p:cNvPicPr>
              <a:picLocks noChangeAspect="1"/>
            </p:cNvPicPr>
            <p:nvPr/>
          </p:nvPicPr>
          <p:blipFill>
            <a:blip r:embed="rId4"/>
            <a:stretch>
              <a:fillRect/>
            </a:stretch>
          </p:blipFill>
          <p:spPr>
            <a:xfrm>
              <a:off x="3945467" y="3505200"/>
              <a:ext cx="3217333" cy="2413000"/>
            </a:xfrm>
            <a:prstGeom prst="rect">
              <a:avLst/>
            </a:prstGeom>
          </p:spPr>
        </p:pic>
        <p:sp>
          <p:nvSpPr>
            <p:cNvPr id="24" name="Rectangle 23"/>
            <p:cNvSpPr/>
            <p:nvPr/>
          </p:nvSpPr>
          <p:spPr>
            <a:xfrm rot="765078">
              <a:off x="4587937" y="4114576"/>
              <a:ext cx="791615"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rgbClr val="D8C43A"/>
                  </a:solidFill>
                  <a:effectLst/>
                  <a:latin typeface="Comic Sans MS"/>
                  <a:cs typeface="Comic Sans MS"/>
                </a:rPr>
                <a:t>Q</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6" name="Rectangle 25"/>
            <p:cNvSpPr/>
            <p:nvPr/>
          </p:nvSpPr>
          <p:spPr>
            <a:xfrm rot="21021224">
              <a:off x="5254325" y="4286090"/>
              <a:ext cx="655348"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G</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sp>
          <p:nvSpPr>
            <p:cNvPr id="28" name="Rectangle 27"/>
            <p:cNvSpPr/>
            <p:nvPr/>
          </p:nvSpPr>
          <p:spPr>
            <a:xfrm rot="205474">
              <a:off x="5894483" y="4435309"/>
              <a:ext cx="553570"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D8C43A"/>
                  </a:solidFill>
                  <a:effectLst/>
                  <a:latin typeface="Comic Sans MS"/>
                  <a:cs typeface="Comic Sans MS"/>
                </a:rPr>
                <a:t>P</a:t>
              </a:r>
              <a:endParaRPr lang="en-US" sz="5400" b="1" cap="none" spc="0" dirty="0">
                <a:ln w="12700">
                  <a:solidFill>
                    <a:schemeClr val="tx2">
                      <a:satMod val="155000"/>
                    </a:schemeClr>
                  </a:solidFill>
                  <a:prstDash val="solid"/>
                </a:ln>
                <a:solidFill>
                  <a:srgbClr val="D8C43A"/>
                </a:solidFill>
                <a:effectLst/>
                <a:latin typeface="Comic Sans MS"/>
                <a:cs typeface="Comic Sans MS"/>
              </a:endParaRPr>
            </a:p>
          </p:txBody>
        </p:sp>
      </p:grpSp>
      <p:sp>
        <p:nvSpPr>
          <p:cNvPr id="5" name="Down Arrow 4"/>
          <p:cNvSpPr/>
          <p:nvPr/>
        </p:nvSpPr>
        <p:spPr>
          <a:xfrm>
            <a:off x="1524000" y="3886200"/>
            <a:ext cx="381000" cy="609600"/>
          </a:xfrm>
          <a:prstGeom prst="downArrow">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Down Arrow 29"/>
          <p:cNvSpPr/>
          <p:nvPr/>
        </p:nvSpPr>
        <p:spPr>
          <a:xfrm>
            <a:off x="5867400" y="3886200"/>
            <a:ext cx="381000" cy="609600"/>
          </a:xfrm>
          <a:prstGeom prst="downArrow">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 name="Group 10"/>
          <p:cNvGrpSpPr/>
          <p:nvPr/>
        </p:nvGrpSpPr>
        <p:grpSpPr>
          <a:xfrm>
            <a:off x="1219200" y="4572000"/>
            <a:ext cx="914400" cy="914400"/>
            <a:chOff x="1219200" y="4572000"/>
            <a:chExt cx="914400" cy="914400"/>
          </a:xfrm>
        </p:grpSpPr>
        <p:sp>
          <p:nvSpPr>
            <p:cNvPr id="33" name="Oval 32"/>
            <p:cNvSpPr/>
            <p:nvPr/>
          </p:nvSpPr>
          <p:spPr bwMode="auto">
            <a:xfrm>
              <a:off x="1219200" y="4876800"/>
              <a:ext cx="406940" cy="40694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6" name="TextBox 5"/>
            <p:cNvSpPr txBox="1"/>
            <p:nvPr/>
          </p:nvSpPr>
          <p:spPr>
            <a:xfrm>
              <a:off x="1219200" y="45720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800" b="1" dirty="0" smtClean="0">
                  <a:solidFill>
                    <a:schemeClr val="bg1"/>
                  </a:solidFill>
                  <a:effectLst>
                    <a:glow rad="101600">
                      <a:schemeClr val="tx1">
                        <a:alpha val="75000"/>
                      </a:schemeClr>
                    </a:glow>
                  </a:effectLst>
                  <a:latin typeface="Arial"/>
                  <a:ea typeface="+mj-ea"/>
                  <a:cs typeface="Arial"/>
                </a:rPr>
                <a:t>e</a:t>
              </a:r>
              <a:r>
                <a:rPr lang="en-US" sz="2800" b="1" baseline="30000" dirty="0" smtClean="0">
                  <a:solidFill>
                    <a:schemeClr val="bg1"/>
                  </a:solidFill>
                  <a:effectLst>
                    <a:glow rad="101600">
                      <a:schemeClr val="tx1">
                        <a:alpha val="75000"/>
                      </a:schemeClr>
                    </a:glow>
                  </a:effectLst>
                  <a:latin typeface="Arial"/>
                  <a:ea typeface="+mj-ea"/>
                  <a:cs typeface="Arial"/>
                </a:rPr>
                <a:t>-</a:t>
              </a:r>
              <a:endParaRPr kumimoji="0" lang="en-US" sz="2800" b="1" i="0" u="none" strike="noStrike" kern="1200" cap="none" spc="0" normalizeH="0" baseline="30000" noProof="0" dirty="0" smtClean="0">
                <a:ln>
                  <a:noFill/>
                </a:ln>
                <a:solidFill>
                  <a:schemeClr val="bg1"/>
                </a:solidFill>
                <a:effectLst>
                  <a:glow rad="101600">
                    <a:schemeClr val="tx1">
                      <a:alpha val="75000"/>
                    </a:schemeClr>
                  </a:glow>
                </a:effectLst>
                <a:uLnTx/>
                <a:uFillTx/>
                <a:latin typeface="Arial"/>
                <a:ea typeface="+mj-ea"/>
                <a:cs typeface="Arial"/>
              </a:endParaRPr>
            </a:p>
          </p:txBody>
        </p:sp>
      </p:grpSp>
      <p:grpSp>
        <p:nvGrpSpPr>
          <p:cNvPr id="9" name="Group 8"/>
          <p:cNvGrpSpPr/>
          <p:nvPr/>
        </p:nvGrpSpPr>
        <p:grpSpPr>
          <a:xfrm>
            <a:off x="2438400" y="4648200"/>
            <a:ext cx="1040860" cy="914400"/>
            <a:chOff x="2464340" y="5105400"/>
            <a:chExt cx="1040860" cy="914400"/>
          </a:xfrm>
        </p:grpSpPr>
        <p:sp>
          <p:nvSpPr>
            <p:cNvPr id="34" name="Oval 33"/>
            <p:cNvSpPr/>
            <p:nvPr/>
          </p:nvSpPr>
          <p:spPr bwMode="auto">
            <a:xfrm>
              <a:off x="2464340" y="5181600"/>
              <a:ext cx="787940" cy="78794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36" name="TextBox 35"/>
            <p:cNvSpPr txBox="1"/>
            <p:nvPr/>
          </p:nvSpPr>
          <p:spPr>
            <a:xfrm>
              <a:off x="2590800" y="51054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56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a:t>
              </a:r>
            </a:p>
          </p:txBody>
        </p:sp>
      </p:grpSp>
      <p:sp>
        <p:nvSpPr>
          <p:cNvPr id="8" name="TextBox 7"/>
          <p:cNvSpPr txBox="1"/>
          <p:nvPr/>
        </p:nvSpPr>
        <p:spPr>
          <a:xfrm>
            <a:off x="1219200" y="5943600"/>
            <a:ext cx="1905000" cy="7620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noProof="0" dirty="0" smtClean="0">
                <a:latin typeface="Arial"/>
                <a:ea typeface="+mj-ea"/>
                <a:cs typeface="Arial"/>
              </a:rPr>
              <a:t>Cosmic Plasma ~10</a:t>
            </a:r>
            <a:r>
              <a:rPr lang="en-US" baseline="30000" noProof="0" dirty="0" smtClean="0">
                <a:latin typeface="Arial"/>
                <a:ea typeface="+mj-ea"/>
                <a:cs typeface="Arial"/>
              </a:rPr>
              <a:t>2 </a:t>
            </a:r>
            <a:r>
              <a:rPr lang="en-US" noProof="0" dirty="0" smtClean="0">
                <a:latin typeface="Arial"/>
                <a:ea typeface="+mj-ea"/>
                <a:cs typeface="Arial"/>
              </a:rPr>
              <a:t>to 10</a:t>
            </a:r>
            <a:r>
              <a:rPr lang="en-US" baseline="30000" noProof="0" dirty="0" smtClean="0">
                <a:latin typeface="Arial"/>
                <a:ea typeface="+mj-ea"/>
                <a:cs typeface="Arial"/>
              </a:rPr>
              <a:t>7</a:t>
            </a:r>
            <a:r>
              <a:rPr lang="en-US" noProof="0" dirty="0" smtClean="0">
                <a:latin typeface="Arial"/>
                <a:ea typeface="+mj-ea"/>
                <a:cs typeface="Arial"/>
              </a:rPr>
              <a:t> K </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grpSp>
        <p:nvGrpSpPr>
          <p:cNvPr id="41" name="Group 40"/>
          <p:cNvGrpSpPr/>
          <p:nvPr/>
        </p:nvGrpSpPr>
        <p:grpSpPr>
          <a:xfrm>
            <a:off x="304800" y="4953000"/>
            <a:ext cx="1040860" cy="914400"/>
            <a:chOff x="2464340" y="5105400"/>
            <a:chExt cx="1040860" cy="914400"/>
          </a:xfrm>
        </p:grpSpPr>
        <p:sp>
          <p:nvSpPr>
            <p:cNvPr id="42" name="Oval 41"/>
            <p:cNvSpPr/>
            <p:nvPr/>
          </p:nvSpPr>
          <p:spPr bwMode="auto">
            <a:xfrm>
              <a:off x="2464340" y="5181600"/>
              <a:ext cx="787940" cy="78794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3" name="TextBox 42"/>
            <p:cNvSpPr txBox="1"/>
            <p:nvPr/>
          </p:nvSpPr>
          <p:spPr>
            <a:xfrm>
              <a:off x="2590800" y="51054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5600" b="1" i="0" u="none" strike="noStrike" kern="1200" cap="none" spc="0" normalizeH="0" baseline="0" noProof="0" dirty="0" smtClean="0">
                  <a:ln>
                    <a:noFill/>
                  </a:ln>
                  <a:solidFill>
                    <a:schemeClr val="bg1"/>
                  </a:solidFill>
                  <a:effectLst>
                    <a:glow rad="101600">
                      <a:schemeClr val="tx1">
                        <a:alpha val="75000"/>
                      </a:schemeClr>
                    </a:glow>
                  </a:effectLst>
                  <a:uLnTx/>
                  <a:uFillTx/>
                  <a:latin typeface="Arial"/>
                  <a:ea typeface="+mj-ea"/>
                  <a:cs typeface="Arial"/>
                </a:rPr>
                <a:t>+</a:t>
              </a:r>
            </a:p>
          </p:txBody>
        </p:sp>
      </p:grpSp>
      <p:grpSp>
        <p:nvGrpSpPr>
          <p:cNvPr id="44" name="Group 43"/>
          <p:cNvGrpSpPr/>
          <p:nvPr/>
        </p:nvGrpSpPr>
        <p:grpSpPr>
          <a:xfrm>
            <a:off x="2057400" y="5105400"/>
            <a:ext cx="914400" cy="914400"/>
            <a:chOff x="1219200" y="4572000"/>
            <a:chExt cx="914400" cy="914400"/>
          </a:xfrm>
        </p:grpSpPr>
        <p:sp>
          <p:nvSpPr>
            <p:cNvPr id="45" name="Oval 44"/>
            <p:cNvSpPr/>
            <p:nvPr/>
          </p:nvSpPr>
          <p:spPr bwMode="auto">
            <a:xfrm>
              <a:off x="1219200" y="4876800"/>
              <a:ext cx="406940" cy="40694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6" name="TextBox 45"/>
            <p:cNvSpPr txBox="1"/>
            <p:nvPr/>
          </p:nvSpPr>
          <p:spPr>
            <a:xfrm>
              <a:off x="1219200" y="45720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800" b="1" dirty="0" smtClean="0">
                  <a:solidFill>
                    <a:schemeClr val="bg1"/>
                  </a:solidFill>
                  <a:effectLst>
                    <a:glow rad="101600">
                      <a:schemeClr val="tx1">
                        <a:alpha val="75000"/>
                      </a:schemeClr>
                    </a:glow>
                  </a:effectLst>
                  <a:latin typeface="Arial"/>
                  <a:ea typeface="+mj-ea"/>
                  <a:cs typeface="Arial"/>
                </a:rPr>
                <a:t>e</a:t>
              </a:r>
              <a:r>
                <a:rPr lang="en-US" sz="2800" b="1" baseline="30000" dirty="0" smtClean="0">
                  <a:solidFill>
                    <a:schemeClr val="bg1"/>
                  </a:solidFill>
                  <a:effectLst>
                    <a:glow rad="101600">
                      <a:schemeClr val="tx1">
                        <a:alpha val="75000"/>
                      </a:schemeClr>
                    </a:glow>
                  </a:effectLst>
                  <a:latin typeface="Arial"/>
                  <a:ea typeface="+mj-ea"/>
                  <a:cs typeface="Arial"/>
                </a:rPr>
                <a:t>-</a:t>
              </a:r>
              <a:endParaRPr kumimoji="0" lang="en-US" sz="2800" b="1" i="0" u="none" strike="noStrike" kern="1200" cap="none" spc="0" normalizeH="0" baseline="30000" noProof="0" dirty="0" smtClean="0">
                <a:ln>
                  <a:noFill/>
                </a:ln>
                <a:solidFill>
                  <a:schemeClr val="bg1"/>
                </a:solidFill>
                <a:effectLst>
                  <a:glow rad="101600">
                    <a:schemeClr val="tx1">
                      <a:alpha val="75000"/>
                    </a:schemeClr>
                  </a:glow>
                </a:effectLst>
                <a:uLnTx/>
                <a:uFillTx/>
                <a:latin typeface="Arial"/>
                <a:ea typeface="+mj-ea"/>
                <a:cs typeface="Arial"/>
              </a:endParaRPr>
            </a:p>
          </p:txBody>
        </p:sp>
      </p:grpSp>
      <p:sp>
        <p:nvSpPr>
          <p:cNvPr id="47" name="TextBox 46"/>
          <p:cNvSpPr txBox="1"/>
          <p:nvPr/>
        </p:nvSpPr>
        <p:spPr>
          <a:xfrm>
            <a:off x="1828800" y="3810000"/>
            <a:ext cx="1905000" cy="7620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noProof="0" dirty="0" smtClean="0">
                <a:latin typeface="Arial"/>
                <a:ea typeface="+mj-ea"/>
                <a:cs typeface="Arial"/>
              </a:rPr>
              <a:t>Gas Ionization</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pic>
        <p:nvPicPr>
          <p:cNvPr id="12" name="Picture 11"/>
          <p:cNvPicPr>
            <a:picLocks noChangeAspect="1"/>
          </p:cNvPicPr>
          <p:nvPr/>
        </p:nvPicPr>
        <p:blipFill>
          <a:blip r:embed="rId5"/>
          <a:stretch>
            <a:fillRect/>
          </a:stretch>
        </p:blipFill>
        <p:spPr>
          <a:xfrm>
            <a:off x="5562600" y="4586748"/>
            <a:ext cx="1371600" cy="1509252"/>
          </a:xfrm>
          <a:prstGeom prst="rect">
            <a:avLst/>
          </a:prstGeom>
        </p:spPr>
      </p:pic>
      <p:sp>
        <p:nvSpPr>
          <p:cNvPr id="13" name="TextBox 12"/>
          <p:cNvSpPr txBox="1"/>
          <p:nvPr/>
        </p:nvSpPr>
        <p:spPr>
          <a:xfrm>
            <a:off x="4495800" y="5867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Quark Gluon Plasma</a:t>
            </a:r>
            <a:r>
              <a:rPr kumimoji="0" lang="en-US" b="0" i="0" u="none" strike="noStrike" kern="1200" cap="none" spc="0" normalizeH="0" noProof="0" dirty="0" smtClean="0">
                <a:ln>
                  <a:noFill/>
                </a:ln>
                <a:solidFill>
                  <a:schemeClr val="tx1"/>
                </a:solidFill>
                <a:effectLst/>
                <a:uLnTx/>
                <a:uFillTx/>
                <a:latin typeface="Arial"/>
                <a:ea typeface="+mj-ea"/>
                <a:cs typeface="Arial"/>
              </a:rPr>
              <a:t> ~10</a:t>
            </a:r>
            <a:r>
              <a:rPr kumimoji="0" lang="en-US" b="0" i="0" u="none" strike="noStrike" kern="1200" cap="none" spc="0" normalizeH="0" baseline="30000" noProof="0" dirty="0" smtClean="0">
                <a:ln>
                  <a:noFill/>
                </a:ln>
                <a:solidFill>
                  <a:schemeClr val="tx1"/>
                </a:solidFill>
                <a:effectLst/>
                <a:uLnTx/>
                <a:uFillTx/>
                <a:latin typeface="Arial"/>
                <a:ea typeface="+mj-ea"/>
                <a:cs typeface="Arial"/>
              </a:rPr>
              <a:t>12</a:t>
            </a:r>
            <a:r>
              <a:rPr kumimoji="0" lang="en-US" b="0" i="0" u="none" strike="noStrike" kern="1200" cap="none" spc="0" normalizeH="0" noProof="0" dirty="0" smtClean="0">
                <a:ln>
                  <a:noFill/>
                </a:ln>
                <a:solidFill>
                  <a:schemeClr val="tx1"/>
                </a:solidFill>
                <a:effectLst/>
                <a:uLnTx/>
                <a:uFillTx/>
                <a:latin typeface="Arial"/>
                <a:ea typeface="+mj-ea"/>
                <a:cs typeface="Arial"/>
              </a:rPr>
              <a:t> K</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48" name="TextBox 47"/>
          <p:cNvSpPr txBox="1"/>
          <p:nvPr/>
        </p:nvSpPr>
        <p:spPr>
          <a:xfrm>
            <a:off x="7315200" y="3657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5000" b="0" i="0" u="none" strike="noStrike" kern="1200" cap="none" spc="0" normalizeH="0" baseline="0" noProof="0" dirty="0" smtClean="0">
                <a:ln>
                  <a:noFill/>
                </a:ln>
                <a:solidFill>
                  <a:schemeClr val="tx1"/>
                </a:solidFill>
                <a:effectLst/>
                <a:uLnTx/>
                <a:uFillTx/>
                <a:latin typeface="Comic Sans MS"/>
                <a:ea typeface="+mj-ea"/>
                <a:cs typeface="Comic Sans MS"/>
              </a:rPr>
              <a:t>?</a:t>
            </a:r>
          </a:p>
        </p:txBody>
      </p:sp>
      <p:sp>
        <p:nvSpPr>
          <p:cNvPr id="50" name="Oval 49"/>
          <p:cNvSpPr/>
          <p:nvPr/>
        </p:nvSpPr>
        <p:spPr>
          <a:xfrm>
            <a:off x="6858000" y="4572000"/>
            <a:ext cx="45719" cy="762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7040881" y="4419600"/>
            <a:ext cx="45719" cy="762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7269481" y="4343400"/>
            <a:ext cx="45719" cy="7620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069631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486400" y="1524000"/>
            <a:ext cx="3429000"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Scintillation Methods</a:t>
            </a:r>
            <a:endParaRPr lang="en-US" u="sng" dirty="0"/>
          </a:p>
        </p:txBody>
      </p:sp>
      <p:sp>
        <p:nvSpPr>
          <p:cNvPr id="12" name="Rectangle 11"/>
          <p:cNvSpPr/>
          <p:nvPr/>
        </p:nvSpPr>
        <p:spPr>
          <a:xfrm>
            <a:off x="533400" y="1524000"/>
            <a:ext cx="3429000"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Gas Ionization Methods</a:t>
            </a:r>
            <a:endParaRPr lang="en-US" u="sng" dirty="0"/>
          </a:p>
        </p:txBody>
      </p:sp>
      <p:sp>
        <p:nvSpPr>
          <p:cNvPr id="7" name="TextBox 6"/>
          <p:cNvSpPr txBox="1"/>
          <p:nvPr/>
        </p:nvSpPr>
        <p:spPr>
          <a:xfrm>
            <a:off x="381000" y="533400"/>
            <a:ext cx="8915400" cy="1295400"/>
          </a:xfrm>
          <a:prstGeom prst="rect">
            <a:avLst/>
          </a:prstGeom>
        </p:spPr>
        <p:txBody>
          <a:bodyPr wrap="none" anchor="ctr">
            <a:normAutofit/>
          </a:bodyPr>
          <a:lstStyle/>
          <a:p>
            <a:pPr fontAlgn="auto">
              <a:spcAft>
                <a:spcPts val="0"/>
              </a:spcAft>
              <a:defRPr/>
            </a:pPr>
            <a:r>
              <a:rPr lang="en-US" sz="4000" dirty="0" smtClean="0">
                <a:latin typeface="Arial"/>
                <a:cs typeface="Arial"/>
              </a:rPr>
              <a:t>Common Detection Methods Used</a:t>
            </a:r>
            <a:endParaRPr lang="en-US" sz="4000" dirty="0">
              <a:latin typeface="Arial"/>
              <a:cs typeface="Arial"/>
            </a:endParaRPr>
          </a:p>
        </p:txBody>
      </p:sp>
      <p:sp>
        <p:nvSpPr>
          <p:cNvPr id="3" name="TextBox 2"/>
          <p:cNvSpPr txBox="1"/>
          <p:nvPr/>
        </p:nvSpPr>
        <p:spPr>
          <a:xfrm>
            <a:off x="1295400" y="28194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PHENIX</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2" name="TextBox 1"/>
          <p:cNvSpPr txBox="1"/>
          <p:nvPr/>
        </p:nvSpPr>
        <p:spPr>
          <a:xfrm>
            <a:off x="3124200" y="1447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5" name="Picture 4"/>
          <p:cNvPicPr>
            <a:picLocks noChangeAspect="1"/>
          </p:cNvPicPr>
          <p:nvPr/>
        </p:nvPicPr>
        <p:blipFill>
          <a:blip r:embed="rId3">
            <a:alphaModFix/>
          </a:blip>
          <a:stretch>
            <a:fillRect/>
          </a:stretch>
        </p:blipFill>
        <p:spPr>
          <a:xfrm>
            <a:off x="1092274" y="3448901"/>
            <a:ext cx="6832526" cy="3180499"/>
          </a:xfrm>
          <a:prstGeom prst="rect">
            <a:avLst/>
          </a:prstGeom>
        </p:spPr>
      </p:pic>
      <p:sp>
        <p:nvSpPr>
          <p:cNvPr id="9" name="TextBox 8"/>
          <p:cNvSpPr txBox="1"/>
          <p:nvPr/>
        </p:nvSpPr>
        <p:spPr>
          <a:xfrm>
            <a:off x="6019800" y="1828800"/>
            <a:ext cx="2362200" cy="3810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Electromagnetic Calorimeter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6400800" y="2133600"/>
            <a:ext cx="1447800" cy="3810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of Flight</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8" name="TextBox 7"/>
          <p:cNvSpPr txBox="1"/>
          <p:nvPr/>
        </p:nvSpPr>
        <p:spPr>
          <a:xfrm>
            <a:off x="6781800" y="33528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STAR</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30" name="TextBox 29"/>
          <p:cNvSpPr txBox="1"/>
          <p:nvPr/>
        </p:nvSpPr>
        <p:spPr>
          <a:xfrm>
            <a:off x="6902434" y="3244348"/>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4" name="TextBox 23"/>
          <p:cNvSpPr txBox="1"/>
          <p:nvPr/>
        </p:nvSpPr>
        <p:spPr>
          <a:xfrm>
            <a:off x="1143000" y="1676400"/>
            <a:ext cx="2209800" cy="6858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expansion/Projection Chamber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25" name="TextBox 24"/>
          <p:cNvSpPr txBox="1"/>
          <p:nvPr/>
        </p:nvSpPr>
        <p:spPr>
          <a:xfrm>
            <a:off x="1066800" y="2057400"/>
            <a:ext cx="1905000" cy="6096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Drift Chamber/Detector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Tree>
    <p:extLst>
      <p:ext uri="{BB962C8B-B14F-4D97-AF65-F5344CB8AC3E}">
        <p14:creationId xmlns:p14="http://schemas.microsoft.com/office/powerpoint/2010/main" val="32945323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a:latin typeface="Arial"/>
                <a:cs typeface="Arial"/>
              </a:rPr>
              <a:t>Ionizing </a:t>
            </a:r>
            <a:r>
              <a:rPr lang="en-US" sz="4000" dirty="0" smtClean="0">
                <a:latin typeface="Arial"/>
                <a:cs typeface="Arial"/>
              </a:rPr>
              <a:t>Radiation Detection</a:t>
            </a:r>
            <a:endParaRPr lang="en-US" sz="4000" dirty="0">
              <a:latin typeface="Arial"/>
              <a:cs typeface="Arial"/>
            </a:endParaRPr>
          </a:p>
        </p:txBody>
      </p:sp>
      <p:sp>
        <p:nvSpPr>
          <p:cNvPr id="6" name="TextBox 5"/>
          <p:cNvSpPr txBox="1"/>
          <p:nvPr/>
        </p:nvSpPr>
        <p:spPr>
          <a:xfrm>
            <a:off x="4953000" y="1752600"/>
            <a:ext cx="3352800" cy="990600"/>
          </a:xfrm>
          <a:prstGeom prst="rect">
            <a:avLst/>
          </a:prstGeom>
        </p:spPr>
        <p:txBody>
          <a:bodyPr anchor="ctr">
            <a:normAutofit/>
          </a:bodyPr>
          <a:lstStyle/>
          <a:p>
            <a:pPr fontAlgn="auto">
              <a:spcAft>
                <a:spcPts val="0"/>
              </a:spcAft>
              <a:defRPr/>
            </a:pPr>
            <a:endParaRPr lang="en-US" sz="2400" dirty="0">
              <a:latin typeface="Arial"/>
              <a:cs typeface="Arial"/>
            </a:endParaRPr>
          </a:p>
        </p:txBody>
      </p:sp>
      <p:pic>
        <p:nvPicPr>
          <p:cNvPr id="14" name="Picture 13"/>
          <p:cNvPicPr>
            <a:picLocks noChangeAspect="1"/>
          </p:cNvPicPr>
          <p:nvPr/>
        </p:nvPicPr>
        <p:blipFill>
          <a:blip r:embed="rId3"/>
          <a:stretch>
            <a:fillRect/>
          </a:stretch>
        </p:blipFill>
        <p:spPr>
          <a:xfrm>
            <a:off x="457200" y="2362200"/>
            <a:ext cx="7986101" cy="2667000"/>
          </a:xfrm>
          <a:prstGeom prst="rect">
            <a:avLst/>
          </a:prstGeom>
        </p:spPr>
      </p:pic>
      <p:pic>
        <p:nvPicPr>
          <p:cNvPr id="17" name="Picture 16"/>
          <p:cNvPicPr>
            <a:picLocks noChangeAspect="1"/>
          </p:cNvPicPr>
          <p:nvPr/>
        </p:nvPicPr>
        <p:blipFill>
          <a:blip r:embed="rId4"/>
          <a:stretch>
            <a:fillRect/>
          </a:stretch>
        </p:blipFill>
        <p:spPr>
          <a:xfrm>
            <a:off x="0" y="6562572"/>
            <a:ext cx="3492500" cy="279400"/>
          </a:xfrm>
          <a:prstGeom prst="rect">
            <a:avLst/>
          </a:prstGeom>
        </p:spPr>
      </p:pic>
      <p:sp>
        <p:nvSpPr>
          <p:cNvPr id="18" name="TextBox 17"/>
          <p:cNvSpPr txBox="1"/>
          <p:nvPr/>
        </p:nvSpPr>
        <p:spPr>
          <a:xfrm>
            <a:off x="914400" y="4876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Silicon Drift</a:t>
            </a:r>
            <a:r>
              <a:rPr kumimoji="0" lang="en-US" sz="2400" b="0" i="0" u="none" strike="noStrike" kern="1200" cap="none" spc="0" normalizeH="0" noProof="0" dirty="0" smtClean="0">
                <a:ln>
                  <a:noFill/>
                </a:ln>
                <a:solidFill>
                  <a:schemeClr val="tx1"/>
                </a:solidFill>
                <a:effectLst/>
                <a:uLnTx/>
                <a:uFillTx/>
                <a:latin typeface="Arial"/>
                <a:ea typeface="+mj-ea"/>
                <a:cs typeface="Arial"/>
              </a:rPr>
              <a:t> Detectors within the Silicon Vertex Detectors</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Tree>
    <p:extLst>
      <p:ext uri="{BB962C8B-B14F-4D97-AF65-F5344CB8AC3E}">
        <p14:creationId xmlns:p14="http://schemas.microsoft.com/office/powerpoint/2010/main" val="1189173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915400" cy="1295400"/>
          </a:xfrm>
          <a:prstGeom prst="rect">
            <a:avLst/>
          </a:prstGeom>
        </p:spPr>
        <p:txBody>
          <a:bodyPr wrap="none" anchor="ctr">
            <a:normAutofit lnSpcReduction="10000"/>
          </a:bodyPr>
          <a:lstStyle/>
          <a:p>
            <a:pPr fontAlgn="auto">
              <a:spcAft>
                <a:spcPts val="0"/>
              </a:spcAft>
              <a:defRPr/>
            </a:pPr>
            <a:r>
              <a:rPr lang="en-US" sz="4000" dirty="0" smtClean="0">
                <a:latin typeface="Arial"/>
                <a:cs typeface="Arial"/>
              </a:rPr>
              <a:t>Pioneering High Energy</a:t>
            </a:r>
          </a:p>
          <a:p>
            <a:pPr fontAlgn="auto">
              <a:spcAft>
                <a:spcPts val="0"/>
              </a:spcAft>
              <a:defRPr/>
            </a:pPr>
            <a:r>
              <a:rPr lang="en-US" sz="4000" dirty="0" smtClean="0">
                <a:latin typeface="Arial"/>
                <a:cs typeface="Arial"/>
              </a:rPr>
              <a:t> 	Nuclear Interaction (PHENIX)</a:t>
            </a:r>
            <a:endParaRPr lang="en-US" sz="4000" dirty="0">
              <a:latin typeface="Arial"/>
              <a:cs typeface="Arial"/>
            </a:endParaRPr>
          </a:p>
        </p:txBody>
      </p:sp>
      <p:pic>
        <p:nvPicPr>
          <p:cNvPr id="4" name="Picture 3"/>
          <p:cNvPicPr>
            <a:picLocks noChangeAspect="1"/>
          </p:cNvPicPr>
          <p:nvPr/>
        </p:nvPicPr>
        <p:blipFill>
          <a:blip r:embed="rId3"/>
          <a:stretch>
            <a:fillRect/>
          </a:stretch>
        </p:blipFill>
        <p:spPr>
          <a:xfrm>
            <a:off x="1524000" y="1828800"/>
            <a:ext cx="5723832" cy="4785164"/>
          </a:xfrm>
          <a:prstGeom prst="rect">
            <a:avLst/>
          </a:prstGeom>
        </p:spPr>
      </p:pic>
      <p:pic>
        <p:nvPicPr>
          <p:cNvPr id="5" name="Picture 4"/>
          <p:cNvPicPr>
            <a:picLocks noChangeAspect="1"/>
          </p:cNvPicPr>
          <p:nvPr/>
        </p:nvPicPr>
        <p:blipFill>
          <a:blip r:embed="rId4"/>
          <a:stretch>
            <a:fillRect/>
          </a:stretch>
        </p:blipFill>
        <p:spPr>
          <a:xfrm>
            <a:off x="2971799" y="1828800"/>
            <a:ext cx="5373557" cy="4864100"/>
          </a:xfrm>
          <a:prstGeom prst="rect">
            <a:avLst/>
          </a:prstGeom>
        </p:spPr>
      </p:pic>
    </p:spTree>
    <p:extLst>
      <p:ext uri="{BB962C8B-B14F-4D97-AF65-F5344CB8AC3E}">
        <p14:creationId xmlns:p14="http://schemas.microsoft.com/office/powerpoint/2010/main" val="233640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6196 0.01781 L -0.31291 -0.18201 " pathEditMode="relative" rAng="0" ptsTypes="AA">
                                      <p:cBhvr>
                                        <p:cTn id="8" dur="2000" fill="hold"/>
                                        <p:tgtEl>
                                          <p:spTgt spid="4"/>
                                        </p:tgtEl>
                                        <p:attrNameLst>
                                          <p:attrName>ppt_x</p:attrName>
                                          <p:attrName>ppt_y</p:attrName>
                                        </p:attrNameLst>
                                      </p:cBhvr>
                                      <p:rCtr x="-18743" y="-9991"/>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err="1"/>
              <a:t>Solenoidal</a:t>
            </a:r>
            <a:r>
              <a:rPr lang="en-US" sz="4000" dirty="0"/>
              <a:t> Tracker At RHIC (STAR</a:t>
            </a:r>
            <a:r>
              <a:rPr lang="en-US" sz="4000" dirty="0" smtClean="0"/>
              <a:t>)</a:t>
            </a:r>
            <a:endParaRPr lang="en-US" sz="4000" dirty="0">
              <a:latin typeface="Arial"/>
              <a:cs typeface="Arial"/>
            </a:endParaRPr>
          </a:p>
        </p:txBody>
      </p:sp>
      <p:sp>
        <p:nvSpPr>
          <p:cNvPr id="6" name="TextBox 5"/>
          <p:cNvSpPr txBox="1"/>
          <p:nvPr/>
        </p:nvSpPr>
        <p:spPr>
          <a:xfrm>
            <a:off x="4953000" y="1752600"/>
            <a:ext cx="3352800" cy="990600"/>
          </a:xfrm>
          <a:prstGeom prst="rect">
            <a:avLst/>
          </a:prstGeom>
        </p:spPr>
        <p:txBody>
          <a:bodyPr anchor="ctr">
            <a:normAutofit/>
          </a:bodyPr>
          <a:lstStyle/>
          <a:p>
            <a:pPr fontAlgn="auto">
              <a:spcAft>
                <a:spcPts val="0"/>
              </a:spcAft>
              <a:defRPr/>
            </a:pPr>
            <a:endParaRPr lang="en-US" sz="2400" dirty="0">
              <a:latin typeface="Arial"/>
              <a:cs typeface="Arial"/>
            </a:endParaRPr>
          </a:p>
        </p:txBody>
      </p:sp>
      <p:pic>
        <p:nvPicPr>
          <p:cNvPr id="16" name="Picture 15"/>
          <p:cNvPicPr>
            <a:picLocks noChangeAspect="1"/>
          </p:cNvPicPr>
          <p:nvPr/>
        </p:nvPicPr>
        <p:blipFill>
          <a:blip r:embed="rId3">
            <a:alphaModFix/>
          </a:blip>
          <a:stretch>
            <a:fillRect/>
          </a:stretch>
        </p:blipFill>
        <p:spPr>
          <a:xfrm>
            <a:off x="1143001" y="1219200"/>
            <a:ext cx="5836528" cy="5257800"/>
          </a:xfrm>
          <a:prstGeom prst="rect">
            <a:avLst/>
          </a:prstGeom>
        </p:spPr>
      </p:pic>
    </p:spTree>
    <p:extLst>
      <p:ext uri="{BB962C8B-B14F-4D97-AF65-F5344CB8AC3E}">
        <p14:creationId xmlns:p14="http://schemas.microsoft.com/office/powerpoint/2010/main" val="37642163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 cy="914400"/>
          </a:xfrm>
          <a:prstGeom prst="rect">
            <a:avLst/>
          </a:prstGeom>
        </p:spPr>
        <p:txBody>
          <a:bodyPr wrap="none" anchor="ctr">
            <a:normAutofit/>
          </a:bodyPr>
          <a:lstStyle/>
          <a:p>
            <a:pPr fontAlgn="auto">
              <a:spcAft>
                <a:spcPts val="0"/>
              </a:spcAft>
              <a:defRPr/>
            </a:pPr>
            <a:r>
              <a:rPr lang="en-US" sz="4000" dirty="0" smtClean="0"/>
              <a:t>Electromagnetic Calorimeters</a:t>
            </a:r>
            <a:endParaRPr lang="en-US" sz="4000" dirty="0">
              <a:latin typeface="Arial"/>
              <a:cs typeface="Arial"/>
            </a:endParaRPr>
          </a:p>
        </p:txBody>
      </p:sp>
      <p:pic>
        <p:nvPicPr>
          <p:cNvPr id="5" name="Picture 4"/>
          <p:cNvPicPr>
            <a:picLocks noChangeAspect="1"/>
          </p:cNvPicPr>
          <p:nvPr/>
        </p:nvPicPr>
        <p:blipFill>
          <a:blip r:embed="rId3"/>
          <a:stretch>
            <a:fillRect/>
          </a:stretch>
        </p:blipFill>
        <p:spPr>
          <a:xfrm>
            <a:off x="304800" y="1600200"/>
            <a:ext cx="4483100" cy="4584700"/>
          </a:xfrm>
          <a:prstGeom prst="rect">
            <a:avLst/>
          </a:prstGeom>
        </p:spPr>
      </p:pic>
      <p:sp>
        <p:nvSpPr>
          <p:cNvPr id="8" name="TextBox 7"/>
          <p:cNvSpPr txBox="1"/>
          <p:nvPr/>
        </p:nvSpPr>
        <p:spPr>
          <a:xfrm>
            <a:off x="5105400" y="2438400"/>
            <a:ext cx="3657600" cy="6858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endParaRPr lang="en-US" sz="240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noProof="0" dirty="0" smtClean="0">
              <a:ln>
                <a:noFill/>
              </a:ln>
              <a:solidFill>
                <a:schemeClr val="tx1"/>
              </a:solidFill>
              <a:effectLst/>
              <a:uLnTx/>
              <a:uFillTx/>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lang="en-US" sz="2400" baseline="0" dirty="0">
              <a:latin typeface="Perpetua" pitchFamily="18" charset="0"/>
              <a:ea typeface="+mj-ea"/>
              <a:cs typeface="+mj-cs"/>
            </a:endParaRPr>
          </a:p>
          <a:p>
            <a:pPr marL="0" marR="0" indent="0" algn="ctr"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5" name="TextBox 14"/>
          <p:cNvSpPr txBox="1"/>
          <p:nvPr/>
        </p:nvSpPr>
        <p:spPr>
          <a:xfrm>
            <a:off x="4267200" y="2743200"/>
            <a:ext cx="4572000" cy="2057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US" sz="2000" dirty="0">
              <a:latin typeface="Arial"/>
              <a:ea typeface="+mj-ea"/>
              <a:cs typeface="Arial"/>
            </a:endParaRPr>
          </a:p>
          <a:p>
            <a:pPr fontAlgn="auto">
              <a:spcAft>
                <a:spcPts val="0"/>
              </a:spcAft>
            </a:pPr>
            <a:r>
              <a:rPr lang="en-US" sz="2400" dirty="0" smtClean="0">
                <a:latin typeface="Arial"/>
                <a:cs typeface="Arial"/>
              </a:rPr>
              <a:t>Measures electron and photon</a:t>
            </a:r>
          </a:p>
          <a:p>
            <a:pPr fontAlgn="auto">
              <a:spcAft>
                <a:spcPts val="0"/>
              </a:spcAft>
            </a:pPr>
            <a:r>
              <a:rPr lang="en-US" sz="2400" dirty="0">
                <a:latin typeface="Arial"/>
                <a:cs typeface="Arial"/>
              </a:rPr>
              <a:t>e</a:t>
            </a:r>
            <a:r>
              <a:rPr lang="en-US" sz="2400" dirty="0" smtClean="0">
                <a:latin typeface="Arial"/>
                <a:cs typeface="Arial"/>
              </a:rPr>
              <a:t>nergy</a:t>
            </a:r>
          </a:p>
          <a:p>
            <a:pPr fontAlgn="auto">
              <a:spcAft>
                <a:spcPts val="0"/>
              </a:spcAft>
            </a:pPr>
            <a:endParaRPr lang="en-US" sz="2400" dirty="0">
              <a:latin typeface="Arial"/>
              <a:cs typeface="Arial"/>
            </a:endParaRPr>
          </a:p>
          <a:p>
            <a:pPr fontAlgn="auto">
              <a:spcAft>
                <a:spcPts val="0"/>
              </a:spcAft>
            </a:pPr>
            <a:endParaRPr lang="en-US" sz="2400" dirty="0" smtClean="0">
              <a:latin typeface="Arial"/>
              <a:cs typeface="Arial"/>
            </a:endParaRPr>
          </a:p>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smtClean="0">
                <a:ln>
                  <a:noFill/>
                </a:ln>
                <a:solidFill>
                  <a:schemeClr val="tx1"/>
                </a:solidFill>
                <a:effectLst/>
                <a:uLnTx/>
                <a:uFillTx/>
                <a:latin typeface="Arial"/>
                <a:ea typeface="+mj-ea"/>
                <a:cs typeface="Arial"/>
              </a:rPr>
              <a:t> </a:t>
            </a:r>
          </a:p>
          <a:p>
            <a:pPr fontAlgn="auto">
              <a:spcAft>
                <a:spcPts val="0"/>
              </a:spcAft>
            </a:pPr>
            <a:r>
              <a:rPr lang="en-US" sz="2400" dirty="0">
                <a:latin typeface="Arial"/>
                <a:cs typeface="Arial"/>
              </a:rPr>
              <a:t>Lead and scintillator plates</a:t>
            </a:r>
          </a:p>
          <a:p>
            <a:pPr marL="0" marR="0" indent="0" algn="l" defTabSz="914400" rtl="0" eaLnBrk="1" fontAlgn="auto" latinLnBrk="0" hangingPunct="1">
              <a:lnSpc>
                <a:spcPct val="100000"/>
              </a:lnSpc>
              <a:spcBef>
                <a:spcPct val="0"/>
              </a:spcBef>
              <a:spcAft>
                <a:spcPts val="0"/>
              </a:spcAft>
              <a:buClrTx/>
              <a:buSzTx/>
              <a:buFontTx/>
              <a:buNone/>
              <a:tabLst/>
            </a:pPr>
            <a:endParaRPr lang="en-US" sz="2400" dirty="0">
              <a:latin typeface="Arial"/>
              <a:ea typeface="+mj-ea"/>
              <a:cs typeface="Arial"/>
            </a:endParaRPr>
          </a:p>
          <a:p>
            <a:pPr fontAlgn="auto">
              <a:spcAft>
                <a:spcPts val="0"/>
              </a:spcAft>
            </a:pPr>
            <a:r>
              <a:rPr lang="en-US" sz="2400" dirty="0">
                <a:latin typeface="Arial"/>
                <a:cs typeface="Arial"/>
              </a:rPr>
              <a:t>W</a:t>
            </a:r>
            <a:r>
              <a:rPr lang="en-US" sz="2400" dirty="0" smtClean="0">
                <a:effectLst/>
                <a:latin typeface="Arial"/>
                <a:cs typeface="Arial"/>
              </a:rPr>
              <a:t>avelength shifting fibers </a:t>
            </a:r>
          </a:p>
          <a:p>
            <a:pPr fontAlgn="auto">
              <a:spcAft>
                <a:spcPts val="0"/>
              </a:spcAft>
            </a:pPr>
            <a:r>
              <a:rPr lang="en-US" sz="2400" dirty="0" smtClean="0">
                <a:latin typeface="Arial"/>
                <a:cs typeface="Arial"/>
              </a:rPr>
              <a:t>	</a:t>
            </a:r>
            <a:endParaRPr lang="en-US" sz="2400" dirty="0" smtClean="0">
              <a:effectLst/>
              <a:latin typeface="Arial"/>
              <a:cs typeface="Arial"/>
            </a:endParaRPr>
          </a:p>
          <a:p>
            <a:pPr fontAlgn="auto">
              <a:spcAft>
                <a:spcPts val="0"/>
              </a:spcAft>
            </a:pPr>
            <a:endParaRPr lang="en-US" sz="2400" dirty="0" smtClean="0">
              <a:effectLst/>
              <a:latin typeface="Arial"/>
              <a:cs typeface="Arial"/>
            </a:endParaRPr>
          </a:p>
          <a:p>
            <a:pPr fontAlgn="auto">
              <a:spcAft>
                <a:spcPts val="0"/>
              </a:spcAft>
            </a:pPr>
            <a:r>
              <a:rPr lang="en-US" sz="2400" dirty="0" smtClean="0">
                <a:effectLst/>
                <a:latin typeface="Arial"/>
                <a:cs typeface="Arial"/>
              </a:rPr>
              <a:t> </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6" name="TextBox 15"/>
          <p:cNvSpPr txBox="1"/>
          <p:nvPr/>
        </p:nvSpPr>
        <p:spPr>
          <a:xfrm>
            <a:off x="7408946" y="3371362"/>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30340137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81000" y="533400"/>
            <a:ext cx="8915400" cy="1295400"/>
          </a:xfrm>
          <a:prstGeom prst="rect">
            <a:avLst/>
          </a:prstGeom>
        </p:spPr>
        <p:txBody>
          <a:bodyPr wrap="none" anchor="ctr">
            <a:normAutofit/>
          </a:bodyPr>
          <a:lstStyle/>
          <a:p>
            <a:pPr fontAlgn="auto">
              <a:spcAft>
                <a:spcPts val="0"/>
              </a:spcAft>
              <a:defRPr/>
            </a:pPr>
            <a:r>
              <a:rPr lang="en-US" sz="4000" dirty="0" smtClean="0">
                <a:latin typeface="Arial"/>
                <a:cs typeface="Arial"/>
              </a:rPr>
              <a:t>Common Detection Methods Used</a:t>
            </a:r>
            <a:endParaRPr lang="en-US" sz="4000" dirty="0">
              <a:latin typeface="Arial"/>
              <a:cs typeface="Arial"/>
            </a:endParaRPr>
          </a:p>
        </p:txBody>
      </p:sp>
      <p:sp>
        <p:nvSpPr>
          <p:cNvPr id="3" name="TextBox 2"/>
          <p:cNvSpPr txBox="1"/>
          <p:nvPr/>
        </p:nvSpPr>
        <p:spPr>
          <a:xfrm>
            <a:off x="1295400" y="28194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PHENIX</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2" name="TextBox 1"/>
          <p:cNvSpPr txBox="1"/>
          <p:nvPr/>
        </p:nvSpPr>
        <p:spPr>
          <a:xfrm>
            <a:off x="3124200" y="1447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5" name="Picture 4"/>
          <p:cNvPicPr>
            <a:picLocks noChangeAspect="1"/>
          </p:cNvPicPr>
          <p:nvPr/>
        </p:nvPicPr>
        <p:blipFill>
          <a:blip r:embed="rId3">
            <a:alphaModFix/>
          </a:blip>
          <a:stretch>
            <a:fillRect/>
          </a:stretch>
        </p:blipFill>
        <p:spPr>
          <a:xfrm>
            <a:off x="1092274" y="3448901"/>
            <a:ext cx="6832526" cy="3180499"/>
          </a:xfrm>
          <a:prstGeom prst="rect">
            <a:avLst/>
          </a:prstGeom>
        </p:spPr>
      </p:pic>
      <p:sp>
        <p:nvSpPr>
          <p:cNvPr id="6" name="TextBox 5"/>
          <p:cNvSpPr txBox="1"/>
          <p:nvPr/>
        </p:nvSpPr>
        <p:spPr>
          <a:xfrm>
            <a:off x="3505200" y="2057400"/>
            <a:ext cx="2209800" cy="685800"/>
          </a:xfrm>
          <a:prstGeom prst="rect">
            <a:avLst/>
          </a:prstGeom>
          <a:solidFill>
            <a:srgbClr val="FFFFFF"/>
          </a:solid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expansion/Projection </a:t>
            </a:r>
          </a:p>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Chamber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9" name="TextBox 8"/>
          <p:cNvSpPr txBox="1"/>
          <p:nvPr/>
        </p:nvSpPr>
        <p:spPr>
          <a:xfrm>
            <a:off x="3352800" y="2743200"/>
            <a:ext cx="2362200" cy="381000"/>
          </a:xfrm>
          <a:prstGeom prst="rect">
            <a:avLst/>
          </a:prstGeom>
          <a:solidFill>
            <a:srgbClr val="FFFFFF"/>
          </a:solid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Electromagnetic Calorimeter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3733800" y="3124200"/>
            <a:ext cx="1447800" cy="381000"/>
          </a:xfrm>
          <a:prstGeom prst="rect">
            <a:avLst/>
          </a:prstGeom>
          <a:solidFill>
            <a:srgbClr val="FFFFFF"/>
          </a:solid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of Flight</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3657600" y="6096000"/>
            <a:ext cx="1905000" cy="609600"/>
          </a:xfrm>
          <a:prstGeom prst="rect">
            <a:avLst/>
          </a:prstGeom>
          <a:solidFill>
            <a:srgbClr val="FFFFFF"/>
          </a:solid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Drift </a:t>
            </a:r>
          </a:p>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Chamber/Detector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13" name="Straight Connector 12"/>
          <p:cNvCxnSpPr/>
          <p:nvPr/>
        </p:nvCxnSpPr>
        <p:spPr>
          <a:xfrm flipV="1">
            <a:off x="1981200" y="2514600"/>
            <a:ext cx="1524000" cy="14478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2743200" y="3124200"/>
            <a:ext cx="685800" cy="6096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2819400" y="3505200"/>
            <a:ext cx="914400" cy="6858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181600" y="3505200"/>
            <a:ext cx="609600" cy="99060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5638800" y="3124200"/>
            <a:ext cx="609600" cy="121920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791200" y="2514600"/>
            <a:ext cx="990600" cy="22098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057400" y="4495800"/>
            <a:ext cx="1752600" cy="18288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5181600" y="4876800"/>
            <a:ext cx="1066800" cy="1219200"/>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781800" y="33528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STAR</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30" name="TextBox 29"/>
          <p:cNvSpPr txBox="1"/>
          <p:nvPr/>
        </p:nvSpPr>
        <p:spPr>
          <a:xfrm>
            <a:off x="6902434" y="3244348"/>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257559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nvSpPr>
        <p:spPr>
          <a:xfrm>
            <a:off x="5486400" y="1524000"/>
            <a:ext cx="3429000"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Scintillation Methods</a:t>
            </a:r>
            <a:endParaRPr lang="en-US" u="sng" dirty="0"/>
          </a:p>
        </p:txBody>
      </p:sp>
      <p:sp>
        <p:nvSpPr>
          <p:cNvPr id="12" name="Rectangle 11"/>
          <p:cNvSpPr/>
          <p:nvPr/>
        </p:nvSpPr>
        <p:spPr>
          <a:xfrm>
            <a:off x="533400" y="1524000"/>
            <a:ext cx="3429000"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u="sng" dirty="0" smtClean="0"/>
              <a:t>Gas Ionization Methods</a:t>
            </a:r>
            <a:endParaRPr lang="en-US" u="sng" dirty="0"/>
          </a:p>
        </p:txBody>
      </p:sp>
      <p:sp>
        <p:nvSpPr>
          <p:cNvPr id="7" name="TextBox 6"/>
          <p:cNvSpPr txBox="1"/>
          <p:nvPr/>
        </p:nvSpPr>
        <p:spPr>
          <a:xfrm>
            <a:off x="381000" y="533400"/>
            <a:ext cx="8915400" cy="1295400"/>
          </a:xfrm>
          <a:prstGeom prst="rect">
            <a:avLst/>
          </a:prstGeom>
        </p:spPr>
        <p:txBody>
          <a:bodyPr wrap="none" anchor="ctr">
            <a:normAutofit/>
          </a:bodyPr>
          <a:lstStyle/>
          <a:p>
            <a:pPr fontAlgn="auto">
              <a:spcAft>
                <a:spcPts val="0"/>
              </a:spcAft>
              <a:defRPr/>
            </a:pPr>
            <a:r>
              <a:rPr lang="en-US" sz="4000" dirty="0" smtClean="0">
                <a:latin typeface="Arial"/>
                <a:cs typeface="Arial"/>
              </a:rPr>
              <a:t>Common Detection Methods Used</a:t>
            </a:r>
            <a:endParaRPr lang="en-US" sz="4000" dirty="0">
              <a:latin typeface="Arial"/>
              <a:cs typeface="Arial"/>
            </a:endParaRPr>
          </a:p>
        </p:txBody>
      </p:sp>
      <p:sp>
        <p:nvSpPr>
          <p:cNvPr id="3" name="TextBox 2"/>
          <p:cNvSpPr txBox="1"/>
          <p:nvPr/>
        </p:nvSpPr>
        <p:spPr>
          <a:xfrm>
            <a:off x="1295400" y="28194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PHENIX</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2" name="TextBox 1"/>
          <p:cNvSpPr txBox="1"/>
          <p:nvPr/>
        </p:nvSpPr>
        <p:spPr>
          <a:xfrm>
            <a:off x="3124200" y="1447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5" name="Picture 4"/>
          <p:cNvPicPr>
            <a:picLocks noChangeAspect="1"/>
          </p:cNvPicPr>
          <p:nvPr/>
        </p:nvPicPr>
        <p:blipFill>
          <a:blip r:embed="rId3">
            <a:alphaModFix/>
          </a:blip>
          <a:stretch>
            <a:fillRect/>
          </a:stretch>
        </p:blipFill>
        <p:spPr>
          <a:xfrm>
            <a:off x="1092274" y="3448901"/>
            <a:ext cx="6832526" cy="3180499"/>
          </a:xfrm>
          <a:prstGeom prst="rect">
            <a:avLst/>
          </a:prstGeom>
        </p:spPr>
      </p:pic>
      <p:sp>
        <p:nvSpPr>
          <p:cNvPr id="6" name="TextBox 5"/>
          <p:cNvSpPr txBox="1"/>
          <p:nvPr/>
        </p:nvSpPr>
        <p:spPr>
          <a:xfrm>
            <a:off x="3505200" y="2057400"/>
            <a:ext cx="2209800" cy="6858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expansion/Projection Chamber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9" name="TextBox 8"/>
          <p:cNvSpPr txBox="1"/>
          <p:nvPr/>
        </p:nvSpPr>
        <p:spPr>
          <a:xfrm>
            <a:off x="3352800" y="2743200"/>
            <a:ext cx="2362200" cy="3810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Electromagnetic Calorimeter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0" name="TextBox 9"/>
          <p:cNvSpPr txBox="1"/>
          <p:nvPr/>
        </p:nvSpPr>
        <p:spPr>
          <a:xfrm>
            <a:off x="3733800" y="3124200"/>
            <a:ext cx="1447800" cy="3810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Time of Flight</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1" name="TextBox 10"/>
          <p:cNvSpPr txBox="1"/>
          <p:nvPr/>
        </p:nvSpPr>
        <p:spPr>
          <a:xfrm>
            <a:off x="3733800" y="6096000"/>
            <a:ext cx="1905000" cy="609600"/>
          </a:xfrm>
          <a:prstGeom prst="rect">
            <a:avLst/>
          </a:prstGeom>
          <a:noFill/>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US" sz="1600" dirty="0" smtClean="0">
                <a:latin typeface="Arial"/>
                <a:ea typeface="+mj-ea"/>
                <a:cs typeface="Arial"/>
              </a:rPr>
              <a:t>Drift Chamber/Detector</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13" name="Straight Connector 12"/>
          <p:cNvCxnSpPr/>
          <p:nvPr/>
        </p:nvCxnSpPr>
        <p:spPr>
          <a:xfrm flipV="1">
            <a:off x="1981200" y="2514600"/>
            <a:ext cx="1524000" cy="14478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2743200" y="3124200"/>
            <a:ext cx="685800" cy="6096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2819400" y="3505200"/>
            <a:ext cx="914400" cy="6858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181600" y="3505200"/>
            <a:ext cx="609600" cy="99060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5638800" y="3124200"/>
            <a:ext cx="609600" cy="121920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791200" y="2514600"/>
            <a:ext cx="990600" cy="22098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057400" y="4495800"/>
            <a:ext cx="1752600" cy="18288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5181600" y="4876800"/>
            <a:ext cx="1066800" cy="1371600"/>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781800" y="3352800"/>
            <a:ext cx="1295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400" dirty="0" smtClean="0">
                <a:latin typeface="Arial"/>
                <a:ea typeface="+mj-ea"/>
                <a:cs typeface="Arial"/>
              </a:rPr>
              <a:t>STAR</a:t>
            </a:r>
            <a:endParaRPr kumimoji="0" lang="en-US" sz="24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30" name="TextBox 29"/>
          <p:cNvSpPr txBox="1"/>
          <p:nvPr/>
        </p:nvSpPr>
        <p:spPr>
          <a:xfrm>
            <a:off x="6902434" y="3244348"/>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209867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xit" presetSubtype="0" fill="hold" nodeType="afterEffect">
                                  <p:stCondLst>
                                    <p:cond delay="0"/>
                                  </p:stCondLst>
                                  <p:childTnLst>
                                    <p:set>
                                      <p:cBhvr>
                                        <p:cTn id="11" dur="1" fill="hold">
                                          <p:stCondLst>
                                            <p:cond delay="0"/>
                                          </p:stCondLst>
                                        </p:cTn>
                                        <p:tgtEl>
                                          <p:spTgt spid="13"/>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nodeType="after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par>
                          <p:cTn id="18" fill="hold">
                            <p:stCondLst>
                              <p:cond delay="0"/>
                            </p:stCondLst>
                            <p:childTnLst>
                              <p:par>
                                <p:cTn id="19" presetID="1" presetClass="exit" presetSubtype="0" fill="hold" nodeType="afterEffect">
                                  <p:stCondLst>
                                    <p:cond delay="0"/>
                                  </p:stCondLst>
                                  <p:childTnLst>
                                    <p:set>
                                      <p:cBhvr>
                                        <p:cTn id="20" dur="1" fill="hold">
                                          <p:stCondLst>
                                            <p:cond delay="0"/>
                                          </p:stCondLst>
                                        </p:cTn>
                                        <p:tgtEl>
                                          <p:spTgt spid="27"/>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29"/>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nodeType="afterEffect">
                                  <p:stCondLst>
                                    <p:cond delay="0"/>
                                  </p:stCondLst>
                                  <p:childTnLst>
                                    <p:set>
                                      <p:cBhvr>
                                        <p:cTn id="29" dur="1" fill="hold">
                                          <p:stCondLst>
                                            <p:cond delay="0"/>
                                          </p:stCondLst>
                                        </p:cTn>
                                        <p:tgtEl>
                                          <p:spTgt spid="21"/>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nodeType="after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0" presetClass="path" presetSubtype="0" accel="50000" decel="50000" fill="hold" grpId="0" nodeType="withEffect">
                                  <p:stCondLst>
                                    <p:cond delay="0"/>
                                  </p:stCondLst>
                                  <p:childTnLst>
                                    <p:animMotion origin="layout" path="M 0.05003 0.0111 L -0.26264 -0.04998 " pathEditMode="relative" rAng="0" ptsTypes="AA">
                                      <p:cBhvr>
                                        <p:cTn id="34" dur="2000" fill="hold"/>
                                        <p:tgtEl>
                                          <p:spTgt spid="6"/>
                                        </p:tgtEl>
                                        <p:attrNameLst>
                                          <p:attrName>ppt_x</p:attrName>
                                          <p:attrName>ppt_y</p:attrName>
                                        </p:attrNameLst>
                                      </p:cBhvr>
                                      <p:rCtr x="-15633" y="-3054"/>
                                    </p:animMotion>
                                  </p:childTnLst>
                                </p:cTn>
                              </p:par>
                              <p:par>
                                <p:cTn id="35" presetID="0" presetClass="path" presetSubtype="0" accel="50000" decel="50000" fill="hold" grpId="0" nodeType="withEffect">
                                  <p:stCondLst>
                                    <p:cond delay="0"/>
                                  </p:stCondLst>
                                  <p:childTnLst>
                                    <p:animMotion origin="layout" path="M 1.16206E-6 2.98473E-6 L 0.30016 -0.12217 " pathEditMode="relative" ptsTypes="AA">
                                      <p:cBhvr>
                                        <p:cTn id="36" dur="2000" fill="hold"/>
                                        <p:tgtEl>
                                          <p:spTgt spid="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8.83794E-6 -2.98473E-6 L 0.30016 -0.12216 " pathEditMode="relative" ptsTypes="AA">
                                      <p:cBhvr>
                                        <p:cTn id="38" dur="2000" fill="hold"/>
                                        <p:tgtEl>
                                          <p:spTgt spid="10"/>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1.16206E-6 4.03054E-6 L -0.28348 -0.57751 " pathEditMode="relative" ptsTypes="AA">
                                      <p:cBhvr>
                                        <p:cTn id="40"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6"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Nuclear Matter to QGP</a:t>
            </a:r>
          </a:p>
        </p:txBody>
      </p:sp>
      <p:pic>
        <p:nvPicPr>
          <p:cNvPr id="2560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14800"/>
            <a:ext cx="91440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3" name="TextBox 2"/>
          <p:cNvSpPr txBox="1"/>
          <p:nvPr/>
        </p:nvSpPr>
        <p:spPr>
          <a:xfrm>
            <a:off x="1371600" y="838200"/>
            <a:ext cx="6400800" cy="2209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a:p>
            <a:pPr fontAlgn="auto">
              <a:spcAft>
                <a:spcPts val="0"/>
              </a:spcAft>
              <a:defRPr/>
            </a:pPr>
            <a:endParaRPr lang="en-US" sz="2400" dirty="0">
              <a:latin typeface="Perpetua" pitchFamily="18" charset="0"/>
              <a:ea typeface="+mj-ea"/>
              <a:cs typeface="+mj-cs"/>
            </a:endParaRPr>
          </a:p>
        </p:txBody>
      </p:sp>
      <p:sp>
        <p:nvSpPr>
          <p:cNvPr id="25605" name="Rectangle 3"/>
          <p:cNvSpPr>
            <a:spLocks noChangeArrowheads="1"/>
          </p:cNvSpPr>
          <p:nvPr/>
        </p:nvSpPr>
        <p:spPr bwMode="auto">
          <a:xfrm>
            <a:off x="1066800" y="1796296"/>
            <a:ext cx="66294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200" dirty="0">
                <a:cs typeface="Arial" charset="0"/>
              </a:rPr>
              <a:t>Accelerate </a:t>
            </a:r>
            <a:r>
              <a:rPr lang="en-US" sz="2200" dirty="0" smtClean="0">
                <a:cs typeface="Arial" charset="0"/>
              </a:rPr>
              <a:t>gold ions to </a:t>
            </a:r>
            <a:r>
              <a:rPr lang="en-US" sz="2200" dirty="0">
                <a:cs typeface="Arial" charset="0"/>
              </a:rPr>
              <a:t>99.995% the speed of </a:t>
            </a:r>
            <a:r>
              <a:rPr lang="en-US" sz="2200" dirty="0" smtClean="0">
                <a:cs typeface="Arial" charset="0"/>
              </a:rPr>
              <a:t>light</a:t>
            </a:r>
          </a:p>
          <a:p>
            <a:endParaRPr lang="en-US" sz="2200" dirty="0">
              <a:cs typeface="Arial" charset="0"/>
            </a:endParaRPr>
          </a:p>
          <a:p>
            <a:r>
              <a:rPr lang="en-US" sz="2200" dirty="0" smtClean="0">
                <a:cs typeface="Arial" charset="0"/>
              </a:rPr>
              <a:t>Lorentz Contraction </a:t>
            </a:r>
          </a:p>
          <a:p>
            <a:endParaRPr lang="en-US" sz="2200" dirty="0">
              <a:cs typeface="Arial" charset="0"/>
            </a:endParaRPr>
          </a:p>
          <a:p>
            <a:r>
              <a:rPr lang="en-US" sz="2200" dirty="0" smtClean="0">
                <a:cs typeface="Arial" charset="0"/>
              </a:rPr>
              <a:t>Elementary particle regroup</a:t>
            </a:r>
            <a:endParaRPr lang="en-US" sz="2200" dirty="0">
              <a:cs typeface="Arial" charset="0"/>
            </a:endParaRPr>
          </a:p>
          <a:p>
            <a:endParaRPr lang="en-US" sz="2200" dirty="0">
              <a:cs typeface="Arial" charset="0"/>
            </a:endParaRPr>
          </a:p>
        </p:txBody>
      </p:sp>
    </p:spTree>
    <p:extLst>
      <p:ext uri="{BB962C8B-B14F-4D97-AF65-F5344CB8AC3E}">
        <p14:creationId xmlns:p14="http://schemas.microsoft.com/office/powerpoint/2010/main" val="118828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A Little Terminology…</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grpSp>
        <p:nvGrpSpPr>
          <p:cNvPr id="19459" name="Group 137"/>
          <p:cNvGrpSpPr>
            <a:grpSpLocks/>
          </p:cNvGrpSpPr>
          <p:nvPr/>
        </p:nvGrpSpPr>
        <p:grpSpPr bwMode="auto">
          <a:xfrm>
            <a:off x="1600200" y="1782593"/>
            <a:ext cx="6652909" cy="2560807"/>
            <a:chOff x="1219200" y="1447800"/>
            <a:chExt cx="7720660" cy="2971801"/>
          </a:xfrm>
        </p:grpSpPr>
        <p:sp>
          <p:nvSpPr>
            <p:cNvPr id="39" name="Oval 38"/>
            <p:cNvSpPr/>
            <p:nvPr/>
          </p:nvSpPr>
          <p:spPr>
            <a:xfrm>
              <a:off x="3124200" y="28956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24" name="Oval 23"/>
            <p:cNvSpPr/>
            <p:nvPr/>
          </p:nvSpPr>
          <p:spPr>
            <a:xfrm>
              <a:off x="1342189" y="2868863"/>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25" name="Oval 24"/>
            <p:cNvSpPr/>
            <p:nvPr/>
          </p:nvSpPr>
          <p:spPr>
            <a:xfrm>
              <a:off x="1676400" y="22860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29" name="TextBox 28"/>
            <p:cNvSpPr txBox="1"/>
            <p:nvPr/>
          </p:nvSpPr>
          <p:spPr>
            <a:xfrm>
              <a:off x="6553200" y="2590800"/>
              <a:ext cx="1295400" cy="685800"/>
            </a:xfrm>
            <a:prstGeom prst="rect">
              <a:avLst/>
            </a:prstGeom>
          </p:spPr>
          <p:txBody>
            <a:bodyPr anchor="ctr"/>
            <a:lstStyle/>
            <a:p>
              <a:pPr fontAlgn="auto">
                <a:spcAft>
                  <a:spcPts val="0"/>
                </a:spcAft>
                <a:defRPr/>
              </a:pPr>
              <a:endParaRPr lang="en-US" sz="12000" dirty="0">
                <a:latin typeface="Arial"/>
                <a:ea typeface="+mj-ea"/>
                <a:cs typeface="Arial"/>
              </a:endParaRPr>
            </a:p>
          </p:txBody>
        </p:sp>
        <p:sp>
          <p:nvSpPr>
            <p:cNvPr id="30" name="TextBox 29"/>
            <p:cNvSpPr txBox="1"/>
            <p:nvPr/>
          </p:nvSpPr>
          <p:spPr>
            <a:xfrm>
              <a:off x="1905000" y="2819400"/>
              <a:ext cx="914400" cy="914400"/>
            </a:xfrm>
            <a:prstGeom prst="rect">
              <a:avLst/>
            </a:prstGeom>
          </p:spPr>
          <p:txBody>
            <a:bodyPr wrap="none" anchor="ctr">
              <a:normAutofit/>
            </a:bodyPr>
            <a:lstStyle/>
            <a:p>
              <a:pPr fontAlgn="auto">
                <a:spcAft>
                  <a:spcPts val="0"/>
                </a:spcAft>
                <a:defRPr/>
              </a:pPr>
              <a:endParaRPr lang="en-US" sz="2400" dirty="0">
                <a:solidFill>
                  <a:srgbClr val="FFFFFF"/>
                </a:solidFill>
                <a:latin typeface="Perpetua" pitchFamily="18" charset="0"/>
                <a:ea typeface="+mj-ea"/>
                <a:cs typeface="+mj-cs"/>
              </a:endParaRPr>
            </a:p>
          </p:txBody>
        </p:sp>
        <p:sp>
          <p:nvSpPr>
            <p:cNvPr id="36" name="TextBox 35"/>
            <p:cNvSpPr txBox="1"/>
            <p:nvPr/>
          </p:nvSpPr>
          <p:spPr>
            <a:xfrm>
              <a:off x="1295400" y="3124200"/>
              <a:ext cx="1143000" cy="381000"/>
            </a:xfrm>
            <a:prstGeom prst="rect">
              <a:avLst/>
            </a:prstGeom>
            <a:ln>
              <a:noFill/>
            </a:ln>
          </p:spPr>
          <p:txBody>
            <a:bodyPr anchor="ctr"/>
            <a:lstStyle/>
            <a:p>
              <a:pPr fontAlgn="auto">
                <a:spcAft>
                  <a:spcPts val="0"/>
                </a:spcAft>
                <a:defRPr/>
              </a:pPr>
              <a:endParaRPr lang="en-US" sz="1500" dirty="0">
                <a:ln w="1270" cmpd="sng">
                  <a:solidFill>
                    <a:srgbClr val="FFFF00"/>
                  </a:solidFill>
                  <a:prstDash val="solid"/>
                </a:ln>
                <a:solidFill>
                  <a:srgbClr val="FFFFFF"/>
                </a:solidFill>
                <a:latin typeface="Arial"/>
                <a:ea typeface="+mj-ea"/>
                <a:cs typeface="Arial"/>
              </a:endParaRPr>
            </a:p>
          </p:txBody>
        </p:sp>
        <p:sp>
          <p:nvSpPr>
            <p:cNvPr id="38" name="Oval 37"/>
            <p:cNvSpPr/>
            <p:nvPr/>
          </p:nvSpPr>
          <p:spPr>
            <a:xfrm>
              <a:off x="3429000" y="22860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16" name="Oval 15"/>
            <p:cNvSpPr/>
            <p:nvPr/>
          </p:nvSpPr>
          <p:spPr>
            <a:xfrm>
              <a:off x="3810000" y="28956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0" name="Oval 39"/>
            <p:cNvSpPr/>
            <p:nvPr/>
          </p:nvSpPr>
          <p:spPr>
            <a:xfrm>
              <a:off x="5410200" y="28956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1" name="Oval 40"/>
            <p:cNvSpPr/>
            <p:nvPr/>
          </p:nvSpPr>
          <p:spPr>
            <a:xfrm>
              <a:off x="5715000" y="22860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2" name="Oval 41"/>
            <p:cNvSpPr/>
            <p:nvPr/>
          </p:nvSpPr>
          <p:spPr>
            <a:xfrm>
              <a:off x="6096000" y="28956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48" name="TextBox 47"/>
            <p:cNvSpPr txBox="1"/>
            <p:nvPr/>
          </p:nvSpPr>
          <p:spPr>
            <a:xfrm>
              <a:off x="6248400" y="2971800"/>
              <a:ext cx="807156" cy="609601"/>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anti-quark</a:t>
              </a:r>
            </a:p>
          </p:txBody>
        </p:sp>
        <p:sp>
          <p:nvSpPr>
            <p:cNvPr id="49" name="TextBox 48"/>
            <p:cNvSpPr txBox="1"/>
            <p:nvPr/>
          </p:nvSpPr>
          <p:spPr>
            <a:xfrm>
              <a:off x="4343400" y="2590800"/>
              <a:ext cx="914400" cy="914400"/>
            </a:xfrm>
            <a:prstGeom prst="rect">
              <a:avLst/>
            </a:prstGeom>
          </p:spPr>
          <p:txBody>
            <a:bodyPr wrap="none" anchor="ctr">
              <a:normAutofit/>
            </a:bodyPr>
            <a:lstStyle/>
            <a:p>
              <a:pPr fontAlgn="auto">
                <a:spcAft>
                  <a:spcPts val="0"/>
                </a:spcAft>
                <a:defRPr/>
              </a:pPr>
              <a:endParaRPr lang="en-US" sz="2400" dirty="0">
                <a:solidFill>
                  <a:srgbClr val="FFFFFF"/>
                </a:solidFill>
                <a:latin typeface="Perpetua" pitchFamily="18" charset="0"/>
                <a:ea typeface="+mj-ea"/>
                <a:cs typeface="+mj-cs"/>
              </a:endParaRPr>
            </a:p>
          </p:txBody>
        </p:sp>
        <p:sp>
          <p:nvSpPr>
            <p:cNvPr id="53" name="TextBox 52"/>
            <p:cNvSpPr txBox="1"/>
            <p:nvPr/>
          </p:nvSpPr>
          <p:spPr>
            <a:xfrm>
              <a:off x="7188200" y="28559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54" name="TextBox 53"/>
            <p:cNvSpPr txBox="1"/>
            <p:nvPr/>
          </p:nvSpPr>
          <p:spPr>
            <a:xfrm>
              <a:off x="1219200" y="1486371"/>
              <a:ext cx="1447800" cy="457200"/>
            </a:xfrm>
            <a:prstGeom prst="rect">
              <a:avLst/>
            </a:prstGeom>
          </p:spPr>
          <p:txBody>
            <a:bodyPr wrap="none" anchor="ctr">
              <a:normAutofit fontScale="92500" lnSpcReduction="10000"/>
            </a:bodyPr>
            <a:lstStyle/>
            <a:p>
              <a:pPr fontAlgn="auto">
                <a:spcAft>
                  <a:spcPts val="0"/>
                </a:spcAft>
                <a:defRPr/>
              </a:pPr>
              <a:r>
                <a:rPr lang="en-US" sz="2400" dirty="0">
                  <a:latin typeface="Arial"/>
                  <a:ea typeface="+mj-ea"/>
                  <a:cs typeface="Arial"/>
                </a:rPr>
                <a:t>mesons</a:t>
              </a:r>
            </a:p>
          </p:txBody>
        </p:sp>
        <p:sp>
          <p:nvSpPr>
            <p:cNvPr id="55" name="TextBox 54"/>
            <p:cNvSpPr txBox="1"/>
            <p:nvPr/>
          </p:nvSpPr>
          <p:spPr>
            <a:xfrm>
              <a:off x="3429000" y="37338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matter</a:t>
              </a:r>
            </a:p>
          </p:txBody>
        </p:sp>
        <p:sp>
          <p:nvSpPr>
            <p:cNvPr id="56" name="TextBox 55"/>
            <p:cNvSpPr txBox="1"/>
            <p:nvPr/>
          </p:nvSpPr>
          <p:spPr>
            <a:xfrm>
              <a:off x="5486400" y="37338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a</a:t>
              </a:r>
              <a:r>
                <a:rPr lang="en-US" sz="2400" dirty="0" err="1">
                  <a:latin typeface="Arial"/>
                  <a:ea typeface="+mj-ea"/>
                  <a:cs typeface="Arial"/>
                </a:rPr>
                <a:t>nti</a:t>
              </a:r>
              <a:r>
                <a:rPr lang="en-US" sz="2400" dirty="0">
                  <a:latin typeface="Arial"/>
                  <a:ea typeface="+mj-ea"/>
                  <a:cs typeface="Arial"/>
                </a:rPr>
                <a:t>-matter</a:t>
              </a:r>
            </a:p>
          </p:txBody>
        </p:sp>
        <p:sp>
          <p:nvSpPr>
            <p:cNvPr id="57" name="Right Brace 56"/>
            <p:cNvSpPr/>
            <p:nvPr/>
          </p:nvSpPr>
          <p:spPr>
            <a:xfrm rot="16200000">
              <a:off x="4800600" y="152400"/>
              <a:ext cx="381000" cy="38862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58" name="TextBox 57"/>
            <p:cNvSpPr txBox="1"/>
            <p:nvPr/>
          </p:nvSpPr>
          <p:spPr>
            <a:xfrm>
              <a:off x="4343400" y="1447800"/>
              <a:ext cx="1447800" cy="457200"/>
            </a:xfrm>
            <a:prstGeom prst="rect">
              <a:avLst/>
            </a:prstGeom>
          </p:spPr>
          <p:txBody>
            <a:bodyPr wrap="none" anchor="ctr">
              <a:normAutofit fontScale="92500" lnSpcReduction="10000"/>
            </a:bodyPr>
            <a:lstStyle/>
            <a:p>
              <a:pPr fontAlgn="auto">
                <a:spcAft>
                  <a:spcPts val="0"/>
                </a:spcAft>
                <a:defRPr/>
              </a:pPr>
              <a:r>
                <a:rPr lang="en-US" sz="2400" dirty="0">
                  <a:latin typeface="Arial"/>
                  <a:ea typeface="+mj-ea"/>
                  <a:cs typeface="Arial"/>
                </a:rPr>
                <a:t>baryons</a:t>
              </a:r>
            </a:p>
          </p:txBody>
        </p:sp>
        <p:sp>
          <p:nvSpPr>
            <p:cNvPr id="59" name="Right Brace 58"/>
            <p:cNvSpPr/>
            <p:nvPr/>
          </p:nvSpPr>
          <p:spPr>
            <a:xfrm rot="16200000">
              <a:off x="1700213" y="1423987"/>
              <a:ext cx="381000" cy="1343025"/>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83" name="TextBox 82"/>
            <p:cNvSpPr txBox="1"/>
            <p:nvPr/>
          </p:nvSpPr>
          <p:spPr>
            <a:xfrm>
              <a:off x="5375393" y="3048000"/>
              <a:ext cx="796808" cy="609601"/>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anti-quark</a:t>
              </a:r>
            </a:p>
          </p:txBody>
        </p:sp>
        <p:sp>
          <p:nvSpPr>
            <p:cNvPr id="84" name="TextBox 83"/>
            <p:cNvSpPr txBox="1"/>
            <p:nvPr/>
          </p:nvSpPr>
          <p:spPr>
            <a:xfrm>
              <a:off x="5791200" y="2297290"/>
              <a:ext cx="822208" cy="609601"/>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anti-quark</a:t>
              </a:r>
            </a:p>
          </p:txBody>
        </p:sp>
        <p:sp>
          <p:nvSpPr>
            <p:cNvPr id="85" name="TextBox 84"/>
            <p:cNvSpPr txBox="1"/>
            <p:nvPr/>
          </p:nvSpPr>
          <p:spPr>
            <a:xfrm>
              <a:off x="1447800" y="3048000"/>
              <a:ext cx="990600" cy="609600"/>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a:t>
              </a:r>
            </a:p>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86" name="TextBox 85"/>
            <p:cNvSpPr txBox="1"/>
            <p:nvPr/>
          </p:nvSpPr>
          <p:spPr>
            <a:xfrm>
              <a:off x="1752600" y="2362200"/>
              <a:ext cx="990600" cy="609600"/>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87" name="TextBox 86"/>
            <p:cNvSpPr txBox="1"/>
            <p:nvPr/>
          </p:nvSpPr>
          <p:spPr>
            <a:xfrm>
              <a:off x="3505200" y="2362200"/>
              <a:ext cx="990600" cy="609600"/>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90" name="TextBox 89"/>
            <p:cNvSpPr txBox="1"/>
            <p:nvPr/>
          </p:nvSpPr>
          <p:spPr>
            <a:xfrm>
              <a:off x="3076222" y="3048000"/>
              <a:ext cx="990600" cy="609601"/>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91" name="TextBox 90"/>
            <p:cNvSpPr txBox="1"/>
            <p:nvPr/>
          </p:nvSpPr>
          <p:spPr>
            <a:xfrm>
              <a:off x="3886200" y="2895600"/>
              <a:ext cx="990600" cy="609600"/>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155" name="TextBox 154"/>
            <p:cNvSpPr txBox="1"/>
            <p:nvPr/>
          </p:nvSpPr>
          <p:spPr>
            <a:xfrm>
              <a:off x="8558859" y="3733801"/>
              <a:ext cx="381001" cy="685800"/>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p:txBody>
        </p:sp>
      </p:gr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71" name="Right Brace 70"/>
          <p:cNvSpPr/>
          <p:nvPr/>
        </p:nvSpPr>
        <p:spPr bwMode="auto">
          <a:xfrm rot="16200000">
            <a:off x="3266872" y="20265"/>
            <a:ext cx="328308" cy="3348747"/>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72" name="TextBox 71"/>
          <p:cNvSpPr txBox="1"/>
          <p:nvPr/>
        </p:nvSpPr>
        <p:spPr bwMode="auto">
          <a:xfrm>
            <a:off x="2823452" y="1160023"/>
            <a:ext cx="1247572" cy="393970"/>
          </a:xfrm>
          <a:prstGeom prst="rect">
            <a:avLst/>
          </a:prstGeom>
        </p:spPr>
        <p:txBody>
          <a:bodyPr wrap="none" anchor="ctr">
            <a:normAutofit fontScale="92500" lnSpcReduction="10000"/>
          </a:bodyPr>
          <a:lstStyle/>
          <a:p>
            <a:pPr fontAlgn="auto">
              <a:spcAft>
                <a:spcPts val="0"/>
              </a:spcAft>
              <a:defRPr/>
            </a:pPr>
            <a:r>
              <a:rPr lang="en-US" sz="2400" dirty="0" smtClean="0">
                <a:latin typeface="Arial"/>
                <a:ea typeface="+mj-ea"/>
                <a:cs typeface="Arial"/>
              </a:rPr>
              <a:t>hadrons</a:t>
            </a:r>
            <a:endParaRPr lang="en-US" sz="2400" dirty="0">
              <a:latin typeface="Arial"/>
              <a:ea typeface="+mj-ea"/>
              <a:cs typeface="Arial"/>
            </a:endParaRPr>
          </a:p>
        </p:txBody>
      </p:sp>
      <p:grpSp>
        <p:nvGrpSpPr>
          <p:cNvPr id="67" name="Group 152"/>
          <p:cNvGrpSpPr>
            <a:grpSpLocks/>
          </p:cNvGrpSpPr>
          <p:nvPr/>
        </p:nvGrpSpPr>
        <p:grpSpPr bwMode="auto">
          <a:xfrm>
            <a:off x="1971676" y="4572000"/>
            <a:ext cx="4886324" cy="2057400"/>
            <a:chOff x="1524000" y="4419600"/>
            <a:chExt cx="5791200" cy="2438400"/>
          </a:xfrm>
        </p:grpSpPr>
        <p:grpSp>
          <p:nvGrpSpPr>
            <p:cNvPr id="69" name="Group 93"/>
            <p:cNvGrpSpPr>
              <a:grpSpLocks/>
            </p:cNvGrpSpPr>
            <p:nvPr/>
          </p:nvGrpSpPr>
          <p:grpSpPr bwMode="auto">
            <a:xfrm>
              <a:off x="1524000" y="4419600"/>
              <a:ext cx="1905000" cy="1905000"/>
              <a:chOff x="457200" y="4343400"/>
              <a:chExt cx="2438400" cy="2438400"/>
            </a:xfrm>
          </p:grpSpPr>
          <p:sp>
            <p:nvSpPr>
              <p:cNvPr id="105" name="Oval 104"/>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06" name="Oval 105"/>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7" name="Oval 106"/>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08" name="Oval 107"/>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9" name="TextBox 108"/>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110" name="TextBox 109"/>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1" name="TextBox 110"/>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2" name="Freeform 111"/>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3" name="Freeform 112"/>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4" name="Freeform 113"/>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5" name="TextBox 114"/>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116" name="TextBox 115"/>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73" name="TextBox 72"/>
            <p:cNvSpPr txBox="1"/>
            <p:nvPr/>
          </p:nvSpPr>
          <p:spPr>
            <a:xfrm>
              <a:off x="19050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proton</a:t>
              </a:r>
            </a:p>
          </p:txBody>
        </p:sp>
        <p:grpSp>
          <p:nvGrpSpPr>
            <p:cNvPr id="74" name="Group 123"/>
            <p:cNvGrpSpPr>
              <a:grpSpLocks/>
            </p:cNvGrpSpPr>
            <p:nvPr/>
          </p:nvGrpSpPr>
          <p:grpSpPr bwMode="auto">
            <a:xfrm>
              <a:off x="5410200" y="4419600"/>
              <a:ext cx="1905000" cy="1905000"/>
              <a:chOff x="457200" y="4343400"/>
              <a:chExt cx="2438400" cy="2438400"/>
            </a:xfrm>
          </p:grpSpPr>
          <p:sp>
            <p:nvSpPr>
              <p:cNvPr id="88" name="Oval 87"/>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a:p>
            </p:txBody>
          </p:sp>
          <p:sp>
            <p:nvSpPr>
              <p:cNvPr id="89" name="Oval 88"/>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4" name="Oval 93"/>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5" name="Oval 94"/>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7" name="TextBox 96"/>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98" name="TextBox 97"/>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9" name="TextBox 98"/>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0" name="Freeform 99"/>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1" name="Freeform 100"/>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2" name="Freeform 101"/>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3" name="TextBox 102"/>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sp>
            <p:nvSpPr>
              <p:cNvPr id="104" name="TextBox 103"/>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76" name="TextBox 75"/>
            <p:cNvSpPr txBox="1"/>
            <p:nvPr/>
          </p:nvSpPr>
          <p:spPr>
            <a:xfrm>
              <a:off x="57912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neutron</a:t>
              </a:r>
            </a:p>
          </p:txBody>
        </p:sp>
        <p:sp>
          <p:nvSpPr>
            <p:cNvPr id="77" name="TextBox 76"/>
            <p:cNvSpPr txBox="1"/>
            <p:nvPr/>
          </p:nvSpPr>
          <p:spPr>
            <a:xfrm>
              <a:off x="3810000" y="4648200"/>
              <a:ext cx="1066800" cy="533400"/>
            </a:xfrm>
            <a:prstGeom prst="rect">
              <a:avLst/>
            </a:prstGeom>
          </p:spPr>
          <p:txBody>
            <a:bodyPr wrap="none" anchor="ctr">
              <a:normAutofit lnSpcReduction="10000"/>
            </a:bodyPr>
            <a:lstStyle/>
            <a:p>
              <a:pPr fontAlgn="auto">
                <a:spcAft>
                  <a:spcPts val="0"/>
                </a:spcAft>
                <a:defRPr/>
              </a:pPr>
              <a:r>
                <a:rPr lang="en-US" sz="2400" dirty="0">
                  <a:latin typeface="Arial"/>
                  <a:ea typeface="+mj-ea"/>
                  <a:cs typeface="Arial"/>
                </a:rPr>
                <a:t>gluons</a:t>
              </a:r>
            </a:p>
          </p:txBody>
        </p:sp>
        <p:cxnSp>
          <p:nvCxnSpPr>
            <p:cNvPr id="79" name="Straight Arrow Connector 78"/>
            <p:cNvCxnSpPr/>
            <p:nvPr/>
          </p:nvCxnSpPr>
          <p:spPr>
            <a:xfrm flipH="1">
              <a:off x="2895600" y="4953000"/>
              <a:ext cx="914400" cy="152400"/>
            </a:xfrm>
            <a:prstGeom prst="straightConnector1">
              <a:avLst/>
            </a:prstGeom>
            <a:ln w="38100" cmpd="sng">
              <a:solidFill>
                <a:schemeClr val="accent6"/>
              </a:solidFill>
              <a:tailEnd type="arrow"/>
            </a:ln>
          </p:spPr>
          <p:style>
            <a:lnRef idx="1">
              <a:schemeClr val="accent6"/>
            </a:lnRef>
            <a:fillRef idx="0">
              <a:schemeClr val="accent6"/>
            </a:fillRef>
            <a:effectRef idx="0">
              <a:schemeClr val="accent6"/>
            </a:effectRef>
            <a:fontRef idx="minor">
              <a:schemeClr val="tx1"/>
            </a:fontRef>
          </p:style>
        </p:cxnSp>
        <p:cxnSp>
          <p:nvCxnSpPr>
            <p:cNvPr id="80" name="Straight Arrow Connector 79"/>
            <p:cNvCxnSpPr/>
            <p:nvPr/>
          </p:nvCxnSpPr>
          <p:spPr>
            <a:xfrm>
              <a:off x="5057422" y="4961467"/>
              <a:ext cx="886177" cy="143934"/>
            </a:xfrm>
            <a:prstGeom prst="straightConnector1">
              <a:avLst/>
            </a:prstGeom>
            <a:ln w="38100" cmpd="sng">
              <a:solidFill>
                <a:schemeClr val="accent6"/>
              </a:solidFill>
              <a:tailEnd type="arrow"/>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17507189"/>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Structure of an Atom</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3" name="Oval 2"/>
          <p:cNvSpPr/>
          <p:nvPr/>
        </p:nvSpPr>
        <p:spPr>
          <a:xfrm>
            <a:off x="609600" y="2057400"/>
            <a:ext cx="3505200" cy="35052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4" name="Group 183"/>
          <p:cNvGrpSpPr/>
          <p:nvPr/>
        </p:nvGrpSpPr>
        <p:grpSpPr>
          <a:xfrm>
            <a:off x="685800" y="4419600"/>
            <a:ext cx="914400" cy="914400"/>
            <a:chOff x="1219200" y="4572000"/>
            <a:chExt cx="914400" cy="914400"/>
          </a:xfrm>
        </p:grpSpPr>
        <p:sp>
          <p:nvSpPr>
            <p:cNvPr id="185" name="Oval 184"/>
            <p:cNvSpPr/>
            <p:nvPr/>
          </p:nvSpPr>
          <p:spPr bwMode="auto">
            <a:xfrm>
              <a:off x="1219200" y="4876800"/>
              <a:ext cx="406940" cy="40694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186" name="TextBox 185"/>
            <p:cNvSpPr txBox="1"/>
            <p:nvPr/>
          </p:nvSpPr>
          <p:spPr>
            <a:xfrm>
              <a:off x="1219200" y="45720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2800" b="1" dirty="0" smtClean="0">
                  <a:solidFill>
                    <a:schemeClr val="bg1"/>
                  </a:solidFill>
                  <a:effectLst>
                    <a:glow rad="101600">
                      <a:schemeClr val="tx1">
                        <a:alpha val="75000"/>
                      </a:schemeClr>
                    </a:glow>
                  </a:effectLst>
                  <a:latin typeface="Arial"/>
                  <a:ea typeface="+mj-ea"/>
                  <a:cs typeface="Arial"/>
                </a:rPr>
                <a:t>e</a:t>
              </a:r>
              <a:r>
                <a:rPr lang="en-US" sz="2800" b="1" baseline="30000" dirty="0" smtClean="0">
                  <a:solidFill>
                    <a:schemeClr val="bg1"/>
                  </a:solidFill>
                  <a:effectLst>
                    <a:glow rad="101600">
                      <a:schemeClr val="tx1">
                        <a:alpha val="75000"/>
                      </a:schemeClr>
                    </a:glow>
                  </a:effectLst>
                  <a:latin typeface="Arial"/>
                  <a:ea typeface="+mj-ea"/>
                  <a:cs typeface="Arial"/>
                </a:rPr>
                <a:t>-</a:t>
              </a:r>
              <a:endParaRPr kumimoji="0" lang="en-US" sz="2800" b="1" i="0" u="none" strike="noStrike" kern="1200" cap="none" spc="0" normalizeH="0" baseline="30000" noProof="0" dirty="0" smtClean="0">
                <a:ln>
                  <a:noFill/>
                </a:ln>
                <a:solidFill>
                  <a:schemeClr val="bg1"/>
                </a:solidFill>
                <a:effectLst>
                  <a:glow rad="101600">
                    <a:schemeClr val="tx1">
                      <a:alpha val="75000"/>
                    </a:schemeClr>
                  </a:glow>
                </a:effectLst>
                <a:uLnTx/>
                <a:uFillTx/>
                <a:latin typeface="Arial"/>
                <a:ea typeface="+mj-ea"/>
                <a:cs typeface="Arial"/>
              </a:endParaRPr>
            </a:p>
          </p:txBody>
        </p:sp>
      </p:grpSp>
      <p:grpSp>
        <p:nvGrpSpPr>
          <p:cNvPr id="199" name="Group 198"/>
          <p:cNvGrpSpPr/>
          <p:nvPr/>
        </p:nvGrpSpPr>
        <p:grpSpPr>
          <a:xfrm>
            <a:off x="1981200" y="3276600"/>
            <a:ext cx="1040860" cy="914400"/>
            <a:chOff x="2464340" y="5105400"/>
            <a:chExt cx="1040860" cy="914400"/>
          </a:xfrm>
        </p:grpSpPr>
        <p:sp>
          <p:nvSpPr>
            <p:cNvPr id="200" name="Oval 199"/>
            <p:cNvSpPr/>
            <p:nvPr/>
          </p:nvSpPr>
          <p:spPr bwMode="auto">
            <a:xfrm>
              <a:off x="2464340" y="5181600"/>
              <a:ext cx="787940" cy="78794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sp>
          <p:nvSpPr>
            <p:cNvPr id="201" name="TextBox 200"/>
            <p:cNvSpPr txBox="1"/>
            <p:nvPr/>
          </p:nvSpPr>
          <p:spPr>
            <a:xfrm>
              <a:off x="2590800" y="51054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3600" b="1" noProof="0" dirty="0">
                  <a:solidFill>
                    <a:schemeClr val="bg1"/>
                  </a:solidFill>
                  <a:effectLst>
                    <a:glow rad="101600">
                      <a:schemeClr val="tx1">
                        <a:alpha val="75000"/>
                      </a:schemeClr>
                    </a:glow>
                  </a:effectLst>
                  <a:latin typeface="Arial"/>
                  <a:ea typeface="+mj-ea"/>
                  <a:cs typeface="Arial"/>
                </a:rPr>
                <a:t>+</a:t>
              </a:r>
              <a:endParaRPr kumimoji="0" lang="en-US" sz="3600" b="1" i="0" u="none" strike="noStrike" kern="1200" cap="none" spc="0" normalizeH="0" baseline="30000" noProof="0" dirty="0" smtClean="0">
                <a:ln>
                  <a:noFill/>
                </a:ln>
                <a:solidFill>
                  <a:schemeClr val="bg1"/>
                </a:solidFill>
                <a:effectLst>
                  <a:glow rad="101600">
                    <a:schemeClr val="tx1">
                      <a:alpha val="75000"/>
                    </a:schemeClr>
                  </a:glow>
                </a:effectLst>
                <a:uLnTx/>
                <a:uFillTx/>
                <a:latin typeface="Arial"/>
                <a:ea typeface="+mj-ea"/>
                <a:cs typeface="Arial"/>
              </a:endParaRPr>
            </a:p>
          </p:txBody>
        </p:sp>
      </p:grpSp>
      <p:grpSp>
        <p:nvGrpSpPr>
          <p:cNvPr id="202" name="Group 23"/>
          <p:cNvGrpSpPr>
            <a:grpSpLocks/>
          </p:cNvGrpSpPr>
          <p:nvPr/>
        </p:nvGrpSpPr>
        <p:grpSpPr bwMode="auto">
          <a:xfrm>
            <a:off x="5181600" y="5029200"/>
            <a:ext cx="1423987" cy="1224936"/>
            <a:chOff x="1524000" y="1371600"/>
            <a:chExt cx="2209800" cy="1905000"/>
          </a:xfrm>
        </p:grpSpPr>
        <p:sp>
          <p:nvSpPr>
            <p:cNvPr id="203" name="Rectangle 202"/>
            <p:cNvSpPr/>
            <p:nvPr/>
          </p:nvSpPr>
          <p:spPr>
            <a:xfrm>
              <a:off x="1524000" y="2744790"/>
              <a:ext cx="1298952"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204" name="Oval 203"/>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205" name="Oval 204"/>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06" name="Oval 205"/>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207" name="Oval 206"/>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08" name="TextBox 207"/>
            <p:cNvSpPr txBox="1"/>
            <p:nvPr/>
          </p:nvSpPr>
          <p:spPr>
            <a:xfrm>
              <a:off x="2601180" y="1554165"/>
              <a:ext cx="300977"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209" name="Freeform 208"/>
            <p:cNvSpPr/>
            <p:nvPr/>
          </p:nvSpPr>
          <p:spPr>
            <a:xfrm>
              <a:off x="2664543" y="2530475"/>
              <a:ext cx="293054"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210" name="Freeform 209"/>
            <p:cNvSpPr/>
            <p:nvPr/>
          </p:nvSpPr>
          <p:spPr>
            <a:xfrm>
              <a:off x="2933838" y="2006600"/>
              <a:ext cx="205931"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211" name="Freeform 210"/>
            <p:cNvSpPr/>
            <p:nvPr/>
          </p:nvSpPr>
          <p:spPr>
            <a:xfrm>
              <a:off x="2379407" y="2030415"/>
              <a:ext cx="221772"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212" name="TextBox 211"/>
            <p:cNvSpPr txBox="1"/>
            <p:nvPr/>
          </p:nvSpPr>
          <p:spPr>
            <a:xfrm>
              <a:off x="2189317" y="2324100"/>
              <a:ext cx="293054"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sp>
        <p:nvSpPr>
          <p:cNvPr id="4" name="TextBox 3"/>
          <p:cNvSpPr txBox="1"/>
          <p:nvPr/>
        </p:nvSpPr>
        <p:spPr>
          <a:xfrm>
            <a:off x="4267200" y="1752600"/>
            <a:ext cx="4876800" cy="35052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noProof="0" dirty="0" smtClean="0">
                <a:latin typeface="+mn-lt"/>
                <a:ea typeface="+mj-ea"/>
                <a:cs typeface="+mj-cs"/>
              </a:rPr>
              <a:t>Protons and neutrons can be broken down </a:t>
            </a:r>
          </a:p>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mn-lt"/>
                <a:ea typeface="+mj-ea"/>
                <a:cs typeface="+mj-cs"/>
              </a:rPr>
              <a:t>further. </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b="0" i="0" u="none" strike="noStrike" kern="1200" cap="none" spc="0" normalizeH="0" baseline="0" noProof="0" dirty="0">
              <a:ln>
                <a:noFill/>
              </a:ln>
              <a:solidFill>
                <a:schemeClr val="tx1"/>
              </a:solidFill>
              <a:effectLst/>
              <a:uLnTx/>
              <a:uFillTx/>
              <a:latin typeface="+mn-lt"/>
              <a:ea typeface="+mj-ea"/>
              <a:cs typeface="+mj-cs"/>
            </a:endParaRPr>
          </a:p>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mn-lt"/>
                <a:ea typeface="+mj-ea"/>
                <a:cs typeface="+mj-cs"/>
              </a:rPr>
              <a:t>An electron is an elementary particle</a:t>
            </a:r>
          </a:p>
          <a:p>
            <a:pPr marL="0" marR="0" indent="0" algn="l" defTabSz="914400" rtl="0" eaLnBrk="1" fontAlgn="auto" latinLnBrk="0" hangingPunct="1">
              <a:lnSpc>
                <a:spcPct val="100000"/>
              </a:lnSpc>
              <a:spcBef>
                <a:spcPct val="0"/>
              </a:spcBef>
              <a:spcAft>
                <a:spcPts val="0"/>
              </a:spcAft>
              <a:buClrTx/>
              <a:buSzTx/>
              <a:buFontTx/>
              <a:buNone/>
              <a:tabLst/>
            </a:pPr>
            <a:r>
              <a:rPr lang="en-US" dirty="0">
                <a:latin typeface="+mn-lt"/>
                <a:ea typeface="+mj-ea"/>
                <a:cs typeface="+mj-cs"/>
              </a:rPr>
              <a:t> </a:t>
            </a:r>
            <a:r>
              <a:rPr lang="en-US" dirty="0" smtClean="0">
                <a:latin typeface="+mn-lt"/>
                <a:ea typeface="+mj-ea"/>
                <a:cs typeface="+mj-cs"/>
              </a:rPr>
              <a:t>~ cannot further subdivided. </a:t>
            </a:r>
            <a:endParaRPr kumimoji="0" lang="en-US" b="0" i="0" u="none" strike="noStrike" kern="1200" cap="none" spc="0" normalizeH="0" baseline="0" noProof="0" dirty="0" smtClean="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393797781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Quarks</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grpSp>
        <p:nvGrpSpPr>
          <p:cNvPr id="19460" name="Group 152"/>
          <p:cNvGrpSpPr>
            <a:grpSpLocks/>
          </p:cNvGrpSpPr>
          <p:nvPr/>
        </p:nvGrpSpPr>
        <p:grpSpPr bwMode="auto">
          <a:xfrm>
            <a:off x="1981200" y="3886200"/>
            <a:ext cx="4886324" cy="2057400"/>
            <a:chOff x="1524000" y="4419600"/>
            <a:chExt cx="5791200" cy="2438400"/>
          </a:xfrm>
        </p:grpSpPr>
        <p:grpSp>
          <p:nvGrpSpPr>
            <p:cNvPr id="19464" name="Group 93"/>
            <p:cNvGrpSpPr>
              <a:grpSpLocks/>
            </p:cNvGrpSpPr>
            <p:nvPr/>
          </p:nvGrpSpPr>
          <p:grpSpPr bwMode="auto">
            <a:xfrm>
              <a:off x="1524000" y="4419600"/>
              <a:ext cx="1905000" cy="1905000"/>
              <a:chOff x="457200" y="4343400"/>
              <a:chExt cx="2438400" cy="2438400"/>
            </a:xfrm>
          </p:grpSpPr>
          <p:sp>
            <p:nvSpPr>
              <p:cNvPr id="70" name="Oval 69"/>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60" name="Oval 59"/>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1" name="Oval 60"/>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2" name="Oval 61"/>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3" name="TextBox 62"/>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64" name="TextBox 63"/>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5" name="TextBox 64"/>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5" name="Freeform 74"/>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8" name="Freeform 77"/>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1" name="Freeform 80"/>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2" name="TextBox 91"/>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93" name="TextBox 92"/>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96" name="TextBox 95"/>
            <p:cNvSpPr txBox="1"/>
            <p:nvPr/>
          </p:nvSpPr>
          <p:spPr>
            <a:xfrm>
              <a:off x="19050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proton</a:t>
              </a:r>
            </a:p>
          </p:txBody>
        </p:sp>
        <p:grpSp>
          <p:nvGrpSpPr>
            <p:cNvPr id="19466" name="Group 123"/>
            <p:cNvGrpSpPr>
              <a:grpSpLocks/>
            </p:cNvGrpSpPr>
            <p:nvPr/>
          </p:nvGrpSpPr>
          <p:grpSpPr bwMode="auto">
            <a:xfrm>
              <a:off x="5410200" y="4419600"/>
              <a:ext cx="1905000" cy="1905000"/>
              <a:chOff x="457200" y="4343400"/>
              <a:chExt cx="2438400" cy="2438400"/>
            </a:xfrm>
          </p:grpSpPr>
          <p:sp>
            <p:nvSpPr>
              <p:cNvPr id="125" name="Oval 124"/>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a:p>
            </p:txBody>
          </p:sp>
          <p:sp>
            <p:nvSpPr>
              <p:cNvPr id="126" name="Oval 125"/>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7" name="Oval 126"/>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28" name="Oval 127"/>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9" name="TextBox 128"/>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130" name="TextBox 129"/>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1" name="TextBox 130"/>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32" name="Freeform 131"/>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3" name="Freeform 132"/>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4" name="Freeform 133"/>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5" name="TextBox 134"/>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sp>
            <p:nvSpPr>
              <p:cNvPr id="136" name="TextBox 135"/>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137" name="TextBox 136"/>
            <p:cNvSpPr txBox="1"/>
            <p:nvPr/>
          </p:nvSpPr>
          <p:spPr>
            <a:xfrm>
              <a:off x="57912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neutron</a:t>
              </a:r>
            </a:p>
          </p:txBody>
        </p:sp>
      </p:gr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2" name="TextBox 1"/>
          <p:cNvSpPr txBox="1"/>
          <p:nvPr/>
        </p:nvSpPr>
        <p:spPr>
          <a:xfrm>
            <a:off x="1219200" y="1371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Protons and neutrons</a:t>
            </a:r>
            <a:r>
              <a:rPr kumimoji="0" lang="en-US" b="0" i="0" u="none" strike="noStrike" kern="1200" cap="none" spc="0" normalizeH="0" noProof="0" dirty="0" smtClean="0">
                <a:ln>
                  <a:noFill/>
                </a:ln>
                <a:solidFill>
                  <a:schemeClr val="tx1"/>
                </a:solidFill>
                <a:effectLst/>
                <a:uLnTx/>
                <a:uFillTx/>
                <a:latin typeface="Arial"/>
                <a:ea typeface="+mj-ea"/>
                <a:cs typeface="Arial"/>
              </a:rPr>
              <a:t> can be subdivided into quarks and gluons. </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3" name="TextBox 2"/>
          <p:cNvSpPr txBox="1"/>
          <p:nvPr/>
        </p:nvSpPr>
        <p:spPr>
          <a:xfrm>
            <a:off x="1219200" y="2209800"/>
            <a:ext cx="6629400" cy="1676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mn-lt"/>
                <a:ea typeface="+mj-ea"/>
                <a:cs typeface="+mj-cs"/>
              </a:rPr>
              <a:t>Quarks have</a:t>
            </a:r>
            <a:r>
              <a:rPr kumimoji="0" lang="en-US" b="0" i="0" u="none" strike="noStrike" kern="1200" cap="none" spc="0" normalizeH="0" noProof="0" dirty="0" smtClean="0">
                <a:ln>
                  <a:noFill/>
                </a:ln>
                <a:solidFill>
                  <a:schemeClr val="tx1"/>
                </a:solidFill>
                <a:effectLst/>
                <a:uLnTx/>
                <a:uFillTx/>
                <a:latin typeface="+mn-lt"/>
                <a:ea typeface="+mj-ea"/>
                <a:cs typeface="+mj-cs"/>
              </a:rPr>
              <a:t> mass, spin, and charge.</a:t>
            </a:r>
          </a:p>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noProof="0" dirty="0" smtClean="0">
                <a:ln>
                  <a:noFill/>
                </a:ln>
                <a:solidFill>
                  <a:schemeClr val="tx1"/>
                </a:solidFill>
                <a:effectLst/>
                <a:uLnTx/>
                <a:uFillTx/>
                <a:latin typeface="+mn-lt"/>
                <a:ea typeface="+mj-ea"/>
                <a:cs typeface="+mj-cs"/>
              </a:rPr>
              <a:t> </a:t>
            </a:r>
          </a:p>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noProof="0" dirty="0" smtClean="0">
                <a:ln>
                  <a:noFill/>
                </a:ln>
                <a:solidFill>
                  <a:schemeClr val="tx1"/>
                </a:solidFill>
                <a:effectLst/>
                <a:uLnTx/>
                <a:uFillTx/>
                <a:latin typeface="+mn-lt"/>
                <a:ea typeface="+mj-ea"/>
                <a:cs typeface="+mj-cs"/>
              </a:rPr>
              <a:t> </a:t>
            </a:r>
            <a:r>
              <a:rPr lang="en-US" dirty="0" smtClean="0">
                <a:latin typeface="+mn-lt"/>
                <a:ea typeface="+mj-ea"/>
                <a:cs typeface="+mj-cs"/>
              </a:rPr>
              <a:t>An </a:t>
            </a:r>
            <a:r>
              <a:rPr lang="en-US" b="1" dirty="0" smtClean="0">
                <a:latin typeface="+mn-lt"/>
                <a:ea typeface="+mj-ea"/>
                <a:cs typeface="+mj-cs"/>
              </a:rPr>
              <a:t>up</a:t>
            </a:r>
            <a:r>
              <a:rPr lang="en-US" dirty="0" smtClean="0">
                <a:latin typeface="+mn-lt"/>
                <a:ea typeface="+mj-ea"/>
                <a:cs typeface="+mj-cs"/>
              </a:rPr>
              <a:t> quark has a charge of </a:t>
            </a:r>
            <a:r>
              <a:rPr lang="en-US" b="1" dirty="0" smtClean="0">
                <a:latin typeface="+mn-lt"/>
                <a:ea typeface="+mj-ea"/>
                <a:cs typeface="+mj-cs"/>
              </a:rPr>
              <a:t>+2/3</a:t>
            </a:r>
            <a:r>
              <a:rPr lang="en-US" dirty="0" smtClean="0">
                <a:latin typeface="+mn-lt"/>
                <a:ea typeface="+mj-ea"/>
                <a:cs typeface="+mj-cs"/>
              </a:rPr>
              <a:t>. </a:t>
            </a:r>
          </a:p>
          <a:p>
            <a:pPr marL="0" marR="0" indent="0" algn="l" defTabSz="914400" rtl="0" eaLnBrk="1" fontAlgn="auto" latinLnBrk="0" hangingPunct="1">
              <a:lnSpc>
                <a:spcPct val="100000"/>
              </a:lnSpc>
              <a:spcBef>
                <a:spcPct val="0"/>
              </a:spcBef>
              <a:spcAft>
                <a:spcPts val="0"/>
              </a:spcAft>
              <a:buClrTx/>
              <a:buSzTx/>
              <a:buFontTx/>
              <a:buNone/>
              <a:tabLst/>
            </a:pPr>
            <a:endParaRPr lang="en-US" dirty="0" smtClean="0">
              <a:latin typeface="+mn-lt"/>
              <a:ea typeface="+mj-ea"/>
              <a:cs typeface="+mj-cs"/>
            </a:endParaRPr>
          </a:p>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mn-lt"/>
                <a:ea typeface="+mj-ea"/>
                <a:cs typeface="+mj-cs"/>
              </a:rPr>
              <a:t>A </a:t>
            </a:r>
            <a:r>
              <a:rPr lang="en-US" b="1" dirty="0" smtClean="0">
                <a:latin typeface="+mn-lt"/>
                <a:ea typeface="+mj-ea"/>
                <a:cs typeface="+mj-cs"/>
              </a:rPr>
              <a:t>down</a:t>
            </a:r>
            <a:r>
              <a:rPr lang="en-US" dirty="0" smtClean="0">
                <a:latin typeface="+mn-lt"/>
                <a:ea typeface="+mj-ea"/>
                <a:cs typeface="+mj-cs"/>
              </a:rPr>
              <a:t> quark has a charge of </a:t>
            </a:r>
            <a:r>
              <a:rPr lang="en-US" b="1" dirty="0" smtClean="0">
                <a:latin typeface="+mn-lt"/>
                <a:ea typeface="+mj-ea"/>
                <a:cs typeface="+mj-cs"/>
              </a:rPr>
              <a:t>– 1/3</a:t>
            </a:r>
            <a:r>
              <a:rPr lang="en-US" dirty="0" smtClean="0">
                <a:latin typeface="+mn-lt"/>
                <a:ea typeface="+mj-ea"/>
                <a:cs typeface="+mj-cs"/>
              </a:rPr>
              <a:t>.</a:t>
            </a:r>
          </a:p>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mn-lt"/>
                <a:ea typeface="+mj-ea"/>
                <a:cs typeface="+mj-cs"/>
              </a:rPr>
              <a:t>  </a:t>
            </a:r>
            <a:endParaRPr kumimoji="0" lang="en-US" b="0" i="0" u="none" strike="noStrike" kern="1200" cap="none" spc="0" normalizeH="0" baseline="0" noProof="0" dirty="0" smtClean="0">
              <a:ln>
                <a:noFill/>
              </a:ln>
              <a:solidFill>
                <a:schemeClr val="tx1"/>
              </a:solidFill>
              <a:effectLst/>
              <a:uLnTx/>
              <a:uFillTx/>
              <a:latin typeface="+mn-lt"/>
              <a:ea typeface="+mj-ea"/>
              <a:cs typeface="+mj-cs"/>
            </a:endParaRPr>
          </a:p>
        </p:txBody>
      </p:sp>
      <p:sp>
        <p:nvSpPr>
          <p:cNvPr id="4" name="TextBox 3"/>
          <p:cNvSpPr txBox="1"/>
          <p:nvPr/>
        </p:nvSpPr>
        <p:spPr>
          <a:xfrm>
            <a:off x="1524000" y="5715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2/3 + 2/3</a:t>
            </a:r>
            <a:r>
              <a:rPr kumimoji="0" lang="en-US" b="0" i="0" u="none" strike="noStrike" kern="1200" cap="none" spc="0" normalizeH="0" noProof="0" dirty="0" smtClean="0">
                <a:ln>
                  <a:noFill/>
                </a:ln>
                <a:solidFill>
                  <a:schemeClr val="tx1"/>
                </a:solidFill>
                <a:effectLst/>
                <a:uLnTx/>
                <a:uFillTx/>
                <a:latin typeface="Arial"/>
                <a:ea typeface="+mj-ea"/>
                <a:cs typeface="Arial"/>
              </a:rPr>
              <a:t> – 1 </a:t>
            </a:r>
            <a:r>
              <a:rPr kumimoji="0" lang="en-US" b="0" i="0" u="none" strike="noStrike" kern="1200" cap="none" spc="0" normalizeH="0" baseline="0" noProof="0" dirty="0" smtClean="0">
                <a:ln>
                  <a:noFill/>
                </a:ln>
                <a:solidFill>
                  <a:schemeClr val="tx1"/>
                </a:solidFill>
                <a:effectLst/>
                <a:uLnTx/>
                <a:uFillTx/>
                <a:latin typeface="Arial"/>
                <a:ea typeface="+mj-ea"/>
                <a:cs typeface="Arial"/>
              </a:rPr>
              <a:t>/3 = +1</a:t>
            </a:r>
          </a:p>
        </p:txBody>
      </p:sp>
      <p:sp>
        <p:nvSpPr>
          <p:cNvPr id="5" name="TextBox 4"/>
          <p:cNvSpPr txBox="1"/>
          <p:nvPr/>
        </p:nvSpPr>
        <p:spPr>
          <a:xfrm>
            <a:off x="5105400" y="5715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2/3</a:t>
            </a:r>
            <a:r>
              <a:rPr kumimoji="0" lang="en-US" b="0" i="0" u="none" strike="noStrike" kern="1200" cap="none" spc="0" normalizeH="0" noProof="0" dirty="0" smtClean="0">
                <a:ln>
                  <a:noFill/>
                </a:ln>
                <a:solidFill>
                  <a:schemeClr val="tx1"/>
                </a:solidFill>
                <a:effectLst/>
                <a:uLnTx/>
                <a:uFillTx/>
                <a:latin typeface="Arial"/>
                <a:ea typeface="+mj-ea"/>
                <a:cs typeface="Arial"/>
              </a:rPr>
              <a:t> – 1/3 – 1/3 = 0</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Tree>
    <p:extLst>
      <p:ext uri="{BB962C8B-B14F-4D97-AF65-F5344CB8AC3E}">
        <p14:creationId xmlns:p14="http://schemas.microsoft.com/office/powerpoint/2010/main" val="15052668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Gluons</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grpSp>
        <p:nvGrpSpPr>
          <p:cNvPr id="39" name="Group 152"/>
          <p:cNvGrpSpPr>
            <a:grpSpLocks/>
          </p:cNvGrpSpPr>
          <p:nvPr/>
        </p:nvGrpSpPr>
        <p:grpSpPr bwMode="auto">
          <a:xfrm>
            <a:off x="1971676" y="4267200"/>
            <a:ext cx="4886324" cy="2057400"/>
            <a:chOff x="1524000" y="4419600"/>
            <a:chExt cx="5791200" cy="2438400"/>
          </a:xfrm>
        </p:grpSpPr>
        <p:grpSp>
          <p:nvGrpSpPr>
            <p:cNvPr id="40" name="Group 93"/>
            <p:cNvGrpSpPr>
              <a:grpSpLocks/>
            </p:cNvGrpSpPr>
            <p:nvPr/>
          </p:nvGrpSpPr>
          <p:grpSpPr bwMode="auto">
            <a:xfrm>
              <a:off x="1524000" y="4419600"/>
              <a:ext cx="1905000" cy="1905000"/>
              <a:chOff x="457200" y="4343400"/>
              <a:chExt cx="2438400" cy="2438400"/>
            </a:xfrm>
          </p:grpSpPr>
          <p:sp>
            <p:nvSpPr>
              <p:cNvPr id="59" name="Oval 58"/>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66" name="Oval 65"/>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7" name="Oval 66"/>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8" name="Oval 67"/>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9" name="TextBox 68"/>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71" name="TextBox 70"/>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2" name="TextBox 71"/>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3" name="Freeform 72"/>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4" name="Freeform 73"/>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6" name="Freeform 7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7" name="TextBox 76"/>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79" name="TextBox 78"/>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41" name="TextBox 40"/>
            <p:cNvSpPr txBox="1"/>
            <p:nvPr/>
          </p:nvSpPr>
          <p:spPr>
            <a:xfrm>
              <a:off x="19050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proton</a:t>
              </a:r>
            </a:p>
          </p:txBody>
        </p:sp>
        <p:grpSp>
          <p:nvGrpSpPr>
            <p:cNvPr id="42" name="Group 123"/>
            <p:cNvGrpSpPr>
              <a:grpSpLocks/>
            </p:cNvGrpSpPr>
            <p:nvPr/>
          </p:nvGrpSpPr>
          <p:grpSpPr bwMode="auto">
            <a:xfrm>
              <a:off x="5410200" y="4419600"/>
              <a:ext cx="1905000" cy="1905000"/>
              <a:chOff x="457200" y="4343400"/>
              <a:chExt cx="2438400" cy="2438400"/>
            </a:xfrm>
          </p:grpSpPr>
          <p:sp>
            <p:nvSpPr>
              <p:cNvPr id="47" name="Oval 46"/>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a:p>
            </p:txBody>
          </p:sp>
          <p:sp>
            <p:nvSpPr>
              <p:cNvPr id="48" name="Oval 47"/>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49" name="Oval 48"/>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50" name="Oval 49"/>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51" name="TextBox 50"/>
              <p:cNvSpPr txBox="1"/>
              <p:nvPr/>
            </p:nvSpPr>
            <p:spPr>
              <a:xfrm>
                <a:off x="1447800" y="45720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u</a:t>
                </a:r>
              </a:p>
            </p:txBody>
          </p:sp>
          <p:sp>
            <p:nvSpPr>
              <p:cNvPr id="52" name="TextBox 51"/>
              <p:cNvSpPr txBox="1"/>
              <p:nvPr/>
            </p:nvSpPr>
            <p:spPr>
              <a:xfrm>
                <a:off x="1906017" y="5487417"/>
                <a:ext cx="761999"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3" name="TextBox 52"/>
              <p:cNvSpPr txBox="1"/>
              <p:nvPr/>
            </p:nvSpPr>
            <p:spPr>
              <a:xfrm>
                <a:off x="762000" y="5487417"/>
                <a:ext cx="762001" cy="379983"/>
              </a:xfrm>
              <a:prstGeom prst="rect">
                <a:avLst/>
              </a:prstGeom>
            </p:spPr>
            <p:txBody>
              <a:bodyPr anchor="ctr">
                <a:normAutofit fontScale="550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54" name="Freeform 53"/>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5" name="Freeform 54"/>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6" name="Freeform 55"/>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57" name="TextBox 56"/>
              <p:cNvSpPr txBox="1"/>
              <p:nvPr/>
            </p:nvSpPr>
            <p:spPr>
              <a:xfrm>
                <a:off x="914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sp>
            <p:nvSpPr>
              <p:cNvPr id="58" name="TextBox 57"/>
              <p:cNvSpPr txBox="1"/>
              <p:nvPr/>
            </p:nvSpPr>
            <p:spPr>
              <a:xfrm>
                <a:off x="2057400" y="5562600"/>
                <a:ext cx="381000" cy="457200"/>
              </a:xfrm>
              <a:prstGeom prst="rect">
                <a:avLst/>
              </a:prstGeom>
            </p:spPr>
            <p:txBody>
              <a:bodyPr anchor="ctr"/>
              <a:lstStyle/>
              <a:p>
                <a:pPr fontAlgn="auto">
                  <a:spcAft>
                    <a:spcPts val="0"/>
                  </a:spcAft>
                  <a:defRPr/>
                </a:pPr>
                <a:r>
                  <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d</a:t>
                </a:r>
              </a:p>
            </p:txBody>
          </p:sp>
        </p:grpSp>
        <p:sp>
          <p:nvSpPr>
            <p:cNvPr id="43" name="TextBox 42"/>
            <p:cNvSpPr txBox="1"/>
            <p:nvPr/>
          </p:nvSpPr>
          <p:spPr>
            <a:xfrm>
              <a:off x="5791200" y="6172200"/>
              <a:ext cx="1066800" cy="685800"/>
            </a:xfrm>
            <a:prstGeom prst="rect">
              <a:avLst/>
            </a:prstGeom>
          </p:spPr>
          <p:txBody>
            <a:bodyPr wrap="none" anchor="ctr">
              <a:normAutofit/>
            </a:bodyPr>
            <a:lstStyle/>
            <a:p>
              <a:pPr fontAlgn="auto">
                <a:spcAft>
                  <a:spcPts val="0"/>
                </a:spcAft>
                <a:defRPr/>
              </a:pPr>
              <a:r>
                <a:rPr lang="en-US" sz="2400" dirty="0">
                  <a:latin typeface="Arial"/>
                  <a:ea typeface="+mj-ea"/>
                  <a:cs typeface="Arial"/>
                </a:rPr>
                <a:t>neutron</a:t>
              </a:r>
            </a:p>
          </p:txBody>
        </p:sp>
        <p:sp>
          <p:nvSpPr>
            <p:cNvPr id="44" name="TextBox 43"/>
            <p:cNvSpPr txBox="1"/>
            <p:nvPr/>
          </p:nvSpPr>
          <p:spPr>
            <a:xfrm>
              <a:off x="3810000" y="4648200"/>
              <a:ext cx="1066800" cy="533400"/>
            </a:xfrm>
            <a:prstGeom prst="rect">
              <a:avLst/>
            </a:prstGeom>
          </p:spPr>
          <p:txBody>
            <a:bodyPr wrap="none" anchor="ctr">
              <a:normAutofit lnSpcReduction="10000"/>
            </a:bodyPr>
            <a:lstStyle/>
            <a:p>
              <a:pPr fontAlgn="auto">
                <a:spcAft>
                  <a:spcPts val="0"/>
                </a:spcAft>
                <a:defRPr/>
              </a:pPr>
              <a:r>
                <a:rPr lang="en-US" sz="2400" dirty="0">
                  <a:latin typeface="Arial"/>
                  <a:ea typeface="+mj-ea"/>
                  <a:cs typeface="Arial"/>
                </a:rPr>
                <a:t>gluons</a:t>
              </a:r>
            </a:p>
          </p:txBody>
        </p:sp>
        <p:cxnSp>
          <p:nvCxnSpPr>
            <p:cNvPr id="45" name="Straight Arrow Connector 44"/>
            <p:cNvCxnSpPr/>
            <p:nvPr/>
          </p:nvCxnSpPr>
          <p:spPr>
            <a:xfrm flipH="1">
              <a:off x="2895600" y="4953000"/>
              <a:ext cx="914400" cy="152400"/>
            </a:xfrm>
            <a:prstGeom prst="straightConnector1">
              <a:avLst/>
            </a:prstGeom>
            <a:ln w="38100" cmpd="sng">
              <a:solidFill>
                <a:schemeClr val="accent6"/>
              </a:solidFill>
              <a:tailEnd type="arrow"/>
            </a:ln>
          </p:spPr>
          <p:style>
            <a:lnRef idx="1">
              <a:schemeClr val="accent6"/>
            </a:lnRef>
            <a:fillRef idx="0">
              <a:schemeClr val="accent6"/>
            </a:fillRef>
            <a:effectRef idx="0">
              <a:schemeClr val="accent6"/>
            </a:effectRef>
            <a:fontRef idx="minor">
              <a:schemeClr val="tx1"/>
            </a:fontRef>
          </p:style>
        </p:cxnSp>
        <p:cxnSp>
          <p:nvCxnSpPr>
            <p:cNvPr id="46" name="Straight Arrow Connector 45"/>
            <p:cNvCxnSpPr/>
            <p:nvPr/>
          </p:nvCxnSpPr>
          <p:spPr>
            <a:xfrm>
              <a:off x="5057422" y="4961467"/>
              <a:ext cx="886177" cy="143934"/>
            </a:xfrm>
            <a:prstGeom prst="straightConnector1">
              <a:avLst/>
            </a:prstGeom>
            <a:ln w="38100" cmpd="sng">
              <a:solidFill>
                <a:schemeClr val="accent6"/>
              </a:solidFill>
              <a:tailEnd type="arrow"/>
            </a:ln>
          </p:spPr>
          <p:style>
            <a:lnRef idx="1">
              <a:schemeClr val="accent6"/>
            </a:lnRef>
            <a:fillRef idx="0">
              <a:schemeClr val="accent6"/>
            </a:fillRef>
            <a:effectRef idx="0">
              <a:schemeClr val="accent6"/>
            </a:effectRef>
            <a:fontRef idx="minor">
              <a:schemeClr val="tx1"/>
            </a:fontRef>
          </p:style>
        </p:cxnSp>
      </p:grpSp>
      <p:grpSp>
        <p:nvGrpSpPr>
          <p:cNvPr id="18" name="Group 17"/>
          <p:cNvGrpSpPr/>
          <p:nvPr/>
        </p:nvGrpSpPr>
        <p:grpSpPr>
          <a:xfrm>
            <a:off x="304800" y="1371600"/>
            <a:ext cx="8305800" cy="2971800"/>
            <a:chOff x="457200" y="1219200"/>
            <a:chExt cx="8305800" cy="2971800"/>
          </a:xfrm>
        </p:grpSpPr>
        <p:sp>
          <p:nvSpPr>
            <p:cNvPr id="9" name="TextBox 8"/>
            <p:cNvSpPr txBox="1"/>
            <p:nvPr/>
          </p:nvSpPr>
          <p:spPr>
            <a:xfrm>
              <a:off x="457200" y="19050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Gauge </a:t>
              </a:r>
            </a:p>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Bosons</a:t>
              </a:r>
            </a:p>
          </p:txBody>
        </p:sp>
        <p:sp>
          <p:nvSpPr>
            <p:cNvPr id="80" name="TextBox 79"/>
            <p:cNvSpPr txBox="1"/>
            <p:nvPr/>
          </p:nvSpPr>
          <p:spPr>
            <a:xfrm>
              <a:off x="1676400" y="16764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Carry Force</a:t>
              </a:r>
            </a:p>
          </p:txBody>
        </p:sp>
        <p:cxnSp>
          <p:nvCxnSpPr>
            <p:cNvPr id="11" name="Straight Arrow Connector 10"/>
            <p:cNvCxnSpPr/>
            <p:nvPr/>
          </p:nvCxnSpPr>
          <p:spPr>
            <a:xfrm>
              <a:off x="1524000" y="2362200"/>
              <a:ext cx="1676400" cy="0"/>
            </a:xfrm>
            <a:prstGeom prst="straightConnector1">
              <a:avLst/>
            </a:prstGeom>
            <a:ln w="38100" cmpd="sng">
              <a:tailEnd type="arrow"/>
            </a:ln>
          </p:spPr>
          <p:style>
            <a:lnRef idx="1">
              <a:schemeClr val="accent3"/>
            </a:lnRef>
            <a:fillRef idx="0">
              <a:schemeClr val="accent3"/>
            </a:fillRef>
            <a:effectRef idx="0">
              <a:schemeClr val="accent3"/>
            </a:effectRef>
            <a:fontRef idx="minor">
              <a:schemeClr val="tx1"/>
            </a:fontRef>
          </p:style>
        </p:cxnSp>
        <p:sp>
          <p:nvSpPr>
            <p:cNvPr id="83" name="TextBox 82"/>
            <p:cNvSpPr txBox="1"/>
            <p:nvPr/>
          </p:nvSpPr>
          <p:spPr>
            <a:xfrm>
              <a:off x="3581400" y="1219200"/>
              <a:ext cx="1371600" cy="19812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5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Gravitational</a:t>
              </a:r>
            </a:p>
            <a:p>
              <a:pPr marL="0" marR="0" indent="0" algn="l" defTabSz="914400" rtl="0" eaLnBrk="1" fontAlgn="auto" latinLnBrk="0" hangingPunct="1">
                <a:lnSpc>
                  <a:spcPct val="150000"/>
                </a:lnSpc>
                <a:spcBef>
                  <a:spcPct val="0"/>
                </a:spcBef>
                <a:spcAft>
                  <a:spcPts val="0"/>
                </a:spcAft>
                <a:buClrTx/>
                <a:buSzTx/>
                <a:buFontTx/>
                <a:buNone/>
                <a:tabLst/>
              </a:pPr>
              <a:r>
                <a:rPr lang="en-US" dirty="0" smtClean="0">
                  <a:latin typeface="Arial"/>
                  <a:ea typeface="+mj-ea"/>
                  <a:cs typeface="Arial"/>
                </a:rPr>
                <a:t>Electromagnetic</a:t>
              </a:r>
            </a:p>
            <a:p>
              <a:pPr marL="0" marR="0" indent="0" algn="l" defTabSz="914400" rtl="0" eaLnBrk="1" fontAlgn="auto" latinLnBrk="0" hangingPunct="1">
                <a:lnSpc>
                  <a:spcPct val="15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Weak</a:t>
              </a:r>
              <a:r>
                <a:rPr kumimoji="0" lang="en-US" b="0" i="0" u="none" strike="noStrike" kern="1200" cap="none" spc="0" normalizeH="0" noProof="0" dirty="0" smtClean="0">
                  <a:ln>
                    <a:noFill/>
                  </a:ln>
                  <a:solidFill>
                    <a:schemeClr val="tx1"/>
                  </a:solidFill>
                  <a:effectLst/>
                  <a:uLnTx/>
                  <a:uFillTx/>
                  <a:latin typeface="Arial"/>
                  <a:ea typeface="+mj-ea"/>
                  <a:cs typeface="Arial"/>
                </a:rPr>
                <a:t> </a:t>
              </a:r>
            </a:p>
            <a:p>
              <a:pPr marL="0" marR="0" indent="0" algn="l" defTabSz="914400" rtl="0" eaLnBrk="1" fontAlgn="auto" latinLnBrk="0" hangingPunct="1">
                <a:lnSpc>
                  <a:spcPct val="150000"/>
                </a:lnSpc>
                <a:spcBef>
                  <a:spcPct val="0"/>
                </a:spcBef>
                <a:spcAft>
                  <a:spcPts val="0"/>
                </a:spcAft>
                <a:buClrTx/>
                <a:buSzTx/>
                <a:buFontTx/>
                <a:buNone/>
                <a:tabLst/>
              </a:pPr>
              <a:r>
                <a:rPr lang="en-US" baseline="0" dirty="0" smtClean="0">
                  <a:latin typeface="Arial"/>
                  <a:ea typeface="+mj-ea"/>
                  <a:cs typeface="Arial"/>
                </a:rPr>
                <a:t>Strong</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17" name="Straight Arrow Connector 16"/>
            <p:cNvCxnSpPr/>
            <p:nvPr/>
          </p:nvCxnSpPr>
          <p:spPr>
            <a:xfrm>
              <a:off x="5791200" y="2057400"/>
              <a:ext cx="1447800" cy="0"/>
            </a:xfrm>
            <a:prstGeom prst="straightConnector1">
              <a:avLst/>
            </a:prstGeom>
            <a:ln w="38100" cmpd="sng">
              <a:tailEnd type="arrow"/>
            </a:ln>
          </p:spPr>
          <p:style>
            <a:lnRef idx="1">
              <a:schemeClr val="accent3"/>
            </a:lnRef>
            <a:fillRef idx="0">
              <a:schemeClr val="accent3"/>
            </a:fillRef>
            <a:effectRef idx="0">
              <a:schemeClr val="accent3"/>
            </a:effectRef>
            <a:fontRef idx="minor">
              <a:schemeClr val="tx1"/>
            </a:fontRef>
          </p:style>
        </p:cxnSp>
        <p:sp>
          <p:nvSpPr>
            <p:cNvPr id="85" name="TextBox 84"/>
            <p:cNvSpPr txBox="1"/>
            <p:nvPr/>
          </p:nvSpPr>
          <p:spPr>
            <a:xfrm>
              <a:off x="7391400" y="1219200"/>
              <a:ext cx="1371600" cy="19812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50000"/>
                </a:lnSpc>
                <a:spcBef>
                  <a:spcPct val="0"/>
                </a:spcBef>
                <a:spcAft>
                  <a:spcPts val="0"/>
                </a:spcAft>
                <a:buClrTx/>
                <a:buSzTx/>
                <a:buFontTx/>
                <a:buNone/>
                <a:tabLst/>
              </a:pP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a:p>
              <a:pPr marL="0" marR="0" indent="0" algn="l" defTabSz="914400" rtl="0" eaLnBrk="1" fontAlgn="auto" latinLnBrk="0" hangingPunct="1">
                <a:lnSpc>
                  <a:spcPct val="150000"/>
                </a:lnSpc>
                <a:spcBef>
                  <a:spcPct val="0"/>
                </a:spcBef>
                <a:spcAft>
                  <a:spcPts val="0"/>
                </a:spcAft>
                <a:buClrTx/>
                <a:buSzTx/>
                <a:buFontTx/>
                <a:buNone/>
                <a:tabLst/>
              </a:pPr>
              <a:r>
                <a:rPr lang="en-US" dirty="0" smtClean="0">
                  <a:latin typeface="Arial"/>
                  <a:ea typeface="+mj-ea"/>
                  <a:cs typeface="Arial"/>
                </a:rPr>
                <a:t>Photons</a:t>
              </a:r>
            </a:p>
            <a:p>
              <a:pPr marL="0" marR="0" indent="0" algn="l" defTabSz="914400" rtl="0" eaLnBrk="1" fontAlgn="auto" latinLnBrk="0" hangingPunct="1">
                <a:lnSpc>
                  <a:spcPct val="150000"/>
                </a:lnSpc>
                <a:spcBef>
                  <a:spcPct val="0"/>
                </a:spcBef>
                <a:spcAft>
                  <a:spcPts val="0"/>
                </a:spcAft>
                <a:buClrTx/>
                <a:buSzTx/>
                <a:buFontTx/>
                <a:buNone/>
                <a:tabLst/>
              </a:pPr>
              <a:endParaRPr kumimoji="0" lang="en-US" b="0" i="0" u="none" strike="noStrike" kern="1200" cap="none" spc="0" normalizeH="0" noProof="0" dirty="0" smtClean="0">
                <a:ln>
                  <a:noFill/>
                </a:ln>
                <a:solidFill>
                  <a:schemeClr val="tx1"/>
                </a:solidFill>
                <a:effectLst/>
                <a:uLnTx/>
                <a:uFillTx/>
                <a:latin typeface="Arial"/>
                <a:ea typeface="+mj-ea"/>
                <a:cs typeface="Arial"/>
              </a:endParaRPr>
            </a:p>
            <a:p>
              <a:pPr marL="0" marR="0" indent="0" algn="l" defTabSz="914400" rtl="0" eaLnBrk="1" fontAlgn="auto" latinLnBrk="0" hangingPunct="1">
                <a:lnSpc>
                  <a:spcPct val="150000"/>
                </a:lnSpc>
                <a:spcBef>
                  <a:spcPct val="0"/>
                </a:spcBef>
                <a:spcAft>
                  <a:spcPts val="0"/>
                </a:spcAft>
                <a:buClrTx/>
                <a:buSzTx/>
                <a:buFontTx/>
                <a:buNone/>
                <a:tabLst/>
              </a:pPr>
              <a:r>
                <a:rPr lang="en-US" baseline="0" dirty="0" smtClean="0">
                  <a:latin typeface="Arial"/>
                  <a:ea typeface="+mj-ea"/>
                  <a:cs typeface="Arial"/>
                </a:rPr>
                <a:t>Gluons</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86" name="Straight Arrow Connector 85"/>
            <p:cNvCxnSpPr/>
            <p:nvPr/>
          </p:nvCxnSpPr>
          <p:spPr>
            <a:xfrm>
              <a:off x="5791200" y="2895600"/>
              <a:ext cx="1447800" cy="0"/>
            </a:xfrm>
            <a:prstGeom prst="straightConnector1">
              <a:avLst/>
            </a:prstGeom>
            <a:ln w="38100" cmpd="sng">
              <a:tailEnd type="arrow"/>
            </a:ln>
          </p:spPr>
          <p:style>
            <a:lnRef idx="1">
              <a:schemeClr val="accent3"/>
            </a:lnRef>
            <a:fillRef idx="0">
              <a:schemeClr val="accent3"/>
            </a:fillRef>
            <a:effectRef idx="0">
              <a:schemeClr val="accent3"/>
            </a:effectRef>
            <a:fontRef idx="minor">
              <a:schemeClr val="tx1"/>
            </a:fontRef>
          </p:style>
        </p:cxnSp>
        <p:sp>
          <p:nvSpPr>
            <p:cNvPr id="87" name="TextBox 86"/>
            <p:cNvSpPr txBox="1"/>
            <p:nvPr/>
          </p:nvSpPr>
          <p:spPr>
            <a:xfrm>
              <a:off x="457200" y="3276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Strong force has a range of about a proton </a:t>
              </a:r>
              <a:r>
                <a:rPr kumimoji="0" lang="en-US" b="0" i="0" u="none" strike="noStrike" kern="1200" cap="none" spc="0" normalizeH="0" noProof="0" dirty="0" smtClean="0">
                  <a:ln>
                    <a:noFill/>
                  </a:ln>
                  <a:solidFill>
                    <a:schemeClr val="tx1"/>
                  </a:solidFill>
                  <a:effectLst/>
                  <a:uLnTx/>
                  <a:uFillTx/>
                  <a:latin typeface="Arial"/>
                  <a:ea typeface="+mj-ea"/>
                  <a:cs typeface="Arial"/>
                </a:rPr>
                <a:t>(&lt; 0.8 </a:t>
              </a:r>
              <a:r>
                <a:rPr kumimoji="0" lang="en-US" b="0" i="0" u="none" strike="noStrike" kern="1200" cap="none" spc="0" normalizeH="0" noProof="0" dirty="0" err="1" smtClean="0">
                  <a:ln>
                    <a:noFill/>
                  </a:ln>
                  <a:solidFill>
                    <a:schemeClr val="tx1"/>
                  </a:solidFill>
                  <a:effectLst/>
                  <a:uLnTx/>
                  <a:uFillTx/>
                  <a:latin typeface="Arial"/>
                  <a:ea typeface="+mj-ea"/>
                  <a:cs typeface="Arial"/>
                </a:rPr>
                <a:t>fm</a:t>
              </a:r>
              <a:r>
                <a:rPr kumimoji="0" lang="en-US" b="0" i="0" u="none" strike="noStrike" kern="1200" cap="none" spc="0" normalizeH="0" noProof="0" dirty="0" smtClean="0">
                  <a:ln>
                    <a:noFill/>
                  </a:ln>
                  <a:solidFill>
                    <a:schemeClr val="tx1"/>
                  </a:solidFill>
                  <a:effectLst/>
                  <a:uLnTx/>
                  <a:uFillTx/>
                  <a:latin typeface="Arial"/>
                  <a:ea typeface="+mj-ea"/>
                  <a:cs typeface="Arial"/>
                </a:rPr>
                <a:t>).</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grpSp>
    </p:spTree>
    <p:extLst>
      <p:ext uri="{BB962C8B-B14F-4D97-AF65-F5344CB8AC3E}">
        <p14:creationId xmlns:p14="http://schemas.microsoft.com/office/powerpoint/2010/main" val="1754467729"/>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0" y="381000"/>
            <a:ext cx="838200" cy="914400"/>
          </a:xfrm>
          <a:prstGeom prst="rect">
            <a:avLst/>
          </a:prstGeom>
        </p:spPr>
        <p:txBody>
          <a:bodyPr wrap="none" anchor="ctr">
            <a:normAutofit/>
          </a:bodyPr>
          <a:lstStyle/>
          <a:p>
            <a:pPr fontAlgn="auto">
              <a:spcAft>
                <a:spcPts val="0"/>
              </a:spcAft>
              <a:defRPr/>
            </a:pPr>
            <a:r>
              <a:rPr lang="en-US" sz="4000" dirty="0" smtClean="0">
                <a:latin typeface="Arial"/>
                <a:ea typeface="+mj-ea"/>
                <a:cs typeface="Arial"/>
              </a:rPr>
              <a:t>A Little Terminology…</a:t>
            </a:r>
            <a:endParaRPr lang="en-US" sz="4000" dirty="0">
              <a:latin typeface="Arial"/>
              <a:ea typeface="+mj-ea"/>
              <a:cs typeface="Arial"/>
            </a:endParaRPr>
          </a:p>
        </p:txBody>
      </p:sp>
      <p:sp>
        <p:nvSpPr>
          <p:cNvPr id="82" name="TextBox 81"/>
          <p:cNvSpPr txBox="1"/>
          <p:nvPr/>
        </p:nvSpPr>
        <p:spPr>
          <a:xfrm>
            <a:off x="9855200" y="687546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29" name="TextBox 28"/>
          <p:cNvSpPr txBox="1"/>
          <p:nvPr/>
        </p:nvSpPr>
        <p:spPr bwMode="auto">
          <a:xfrm>
            <a:off x="6196519" y="4884095"/>
            <a:ext cx="1116249" cy="590955"/>
          </a:xfrm>
          <a:prstGeom prst="rect">
            <a:avLst/>
          </a:prstGeom>
        </p:spPr>
        <p:txBody>
          <a:bodyPr anchor="ctr"/>
          <a:lstStyle/>
          <a:p>
            <a:pPr fontAlgn="auto">
              <a:spcAft>
                <a:spcPts val="0"/>
              </a:spcAft>
              <a:defRPr/>
            </a:pPr>
            <a:endParaRPr lang="en-US" sz="12000" dirty="0">
              <a:latin typeface="Arial"/>
              <a:ea typeface="+mj-ea"/>
              <a:cs typeface="Arial"/>
            </a:endParaRPr>
          </a:p>
        </p:txBody>
      </p:sp>
      <p:sp>
        <p:nvSpPr>
          <p:cNvPr id="30" name="TextBox 29"/>
          <p:cNvSpPr txBox="1"/>
          <p:nvPr/>
        </p:nvSpPr>
        <p:spPr bwMode="auto">
          <a:xfrm>
            <a:off x="2191155" y="3116904"/>
            <a:ext cx="787940" cy="787940"/>
          </a:xfrm>
          <a:prstGeom prst="rect">
            <a:avLst/>
          </a:prstGeom>
        </p:spPr>
        <p:txBody>
          <a:bodyPr wrap="none" anchor="ctr">
            <a:normAutofit/>
          </a:bodyPr>
          <a:lstStyle/>
          <a:p>
            <a:pPr fontAlgn="auto">
              <a:spcAft>
                <a:spcPts val="0"/>
              </a:spcAft>
              <a:defRPr/>
            </a:pPr>
            <a:endParaRPr lang="en-US" sz="2400" dirty="0">
              <a:solidFill>
                <a:srgbClr val="FFFFFF"/>
              </a:solidFill>
              <a:latin typeface="Perpetua" pitchFamily="18" charset="0"/>
              <a:ea typeface="+mj-ea"/>
              <a:cs typeface="+mj-cs"/>
            </a:endParaRPr>
          </a:p>
        </p:txBody>
      </p:sp>
      <p:sp>
        <p:nvSpPr>
          <p:cNvPr id="36" name="TextBox 35"/>
          <p:cNvSpPr txBox="1"/>
          <p:nvPr/>
        </p:nvSpPr>
        <p:spPr bwMode="auto">
          <a:xfrm>
            <a:off x="1665862" y="3379551"/>
            <a:ext cx="984926" cy="328309"/>
          </a:xfrm>
          <a:prstGeom prst="rect">
            <a:avLst/>
          </a:prstGeom>
          <a:ln>
            <a:noFill/>
          </a:ln>
        </p:spPr>
        <p:txBody>
          <a:bodyPr anchor="ctr"/>
          <a:lstStyle/>
          <a:p>
            <a:pPr fontAlgn="auto">
              <a:spcAft>
                <a:spcPts val="0"/>
              </a:spcAft>
              <a:defRPr/>
            </a:pPr>
            <a:endParaRPr lang="en-US" sz="1500" dirty="0">
              <a:ln w="1270" cmpd="sng">
                <a:solidFill>
                  <a:srgbClr val="FFFF00"/>
                </a:solidFill>
                <a:prstDash val="solid"/>
              </a:ln>
              <a:solidFill>
                <a:srgbClr val="FFFFFF"/>
              </a:solidFill>
              <a:latin typeface="Arial"/>
              <a:ea typeface="+mj-ea"/>
              <a:cs typeface="Arial"/>
            </a:endParaRPr>
          </a:p>
        </p:txBody>
      </p:sp>
      <p:sp>
        <p:nvSpPr>
          <p:cNvPr id="49" name="TextBox 48"/>
          <p:cNvSpPr txBox="1"/>
          <p:nvPr/>
        </p:nvSpPr>
        <p:spPr bwMode="auto">
          <a:xfrm>
            <a:off x="4292330" y="2919919"/>
            <a:ext cx="787940" cy="787940"/>
          </a:xfrm>
          <a:prstGeom prst="rect">
            <a:avLst/>
          </a:prstGeom>
        </p:spPr>
        <p:txBody>
          <a:bodyPr wrap="none" anchor="ctr">
            <a:normAutofit/>
          </a:bodyPr>
          <a:lstStyle/>
          <a:p>
            <a:pPr fontAlgn="auto">
              <a:spcAft>
                <a:spcPts val="0"/>
              </a:spcAft>
              <a:defRPr/>
            </a:pPr>
            <a:endParaRPr lang="en-US" sz="2400" dirty="0">
              <a:solidFill>
                <a:srgbClr val="FFFFFF"/>
              </a:solidFill>
              <a:latin typeface="Perpetua" pitchFamily="18" charset="0"/>
              <a:ea typeface="+mj-ea"/>
              <a:cs typeface="+mj-cs"/>
            </a:endParaRPr>
          </a:p>
        </p:txBody>
      </p:sp>
      <p:sp>
        <p:nvSpPr>
          <p:cNvPr id="53" name="TextBox 52"/>
          <p:cNvSpPr txBox="1"/>
          <p:nvPr/>
        </p:nvSpPr>
        <p:spPr bwMode="auto">
          <a:xfrm>
            <a:off x="6743700" y="5112544"/>
            <a:ext cx="787940" cy="78794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54" name="TextBox 53"/>
          <p:cNvSpPr txBox="1"/>
          <p:nvPr/>
        </p:nvSpPr>
        <p:spPr bwMode="auto">
          <a:xfrm>
            <a:off x="1600200" y="1968230"/>
            <a:ext cx="1247572" cy="393970"/>
          </a:xfrm>
          <a:prstGeom prst="rect">
            <a:avLst/>
          </a:prstGeom>
        </p:spPr>
        <p:txBody>
          <a:bodyPr wrap="none" anchor="ctr">
            <a:normAutofit fontScale="92500" lnSpcReduction="10000"/>
          </a:bodyPr>
          <a:lstStyle/>
          <a:p>
            <a:pPr fontAlgn="auto">
              <a:spcAft>
                <a:spcPts val="0"/>
              </a:spcAft>
              <a:defRPr/>
            </a:pPr>
            <a:r>
              <a:rPr lang="en-US" sz="2400" dirty="0">
                <a:latin typeface="Arial"/>
                <a:ea typeface="+mj-ea"/>
                <a:cs typeface="Arial"/>
              </a:rPr>
              <a:t>mesons</a:t>
            </a:r>
          </a:p>
        </p:txBody>
      </p:sp>
      <p:sp>
        <p:nvSpPr>
          <p:cNvPr id="57" name="Right Brace 56"/>
          <p:cNvSpPr/>
          <p:nvPr/>
        </p:nvSpPr>
        <p:spPr bwMode="auto">
          <a:xfrm rot="16200000">
            <a:off x="4876800" y="609600"/>
            <a:ext cx="304800" cy="36576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58" name="TextBox 57"/>
          <p:cNvSpPr txBox="1"/>
          <p:nvPr/>
        </p:nvSpPr>
        <p:spPr bwMode="auto">
          <a:xfrm>
            <a:off x="4292330" y="1934994"/>
            <a:ext cx="1247572" cy="393970"/>
          </a:xfrm>
          <a:prstGeom prst="rect">
            <a:avLst/>
          </a:prstGeom>
        </p:spPr>
        <p:txBody>
          <a:bodyPr wrap="none" anchor="ctr">
            <a:normAutofit fontScale="92500" lnSpcReduction="10000"/>
          </a:bodyPr>
          <a:lstStyle/>
          <a:p>
            <a:pPr fontAlgn="auto">
              <a:spcAft>
                <a:spcPts val="0"/>
              </a:spcAft>
              <a:defRPr/>
            </a:pPr>
            <a:r>
              <a:rPr lang="en-US" sz="2400" dirty="0">
                <a:latin typeface="Arial"/>
                <a:ea typeface="+mj-ea"/>
                <a:cs typeface="Arial"/>
              </a:rPr>
              <a:t>baryons</a:t>
            </a:r>
          </a:p>
        </p:txBody>
      </p:sp>
      <p:sp>
        <p:nvSpPr>
          <p:cNvPr id="59" name="Right Brace 58"/>
          <p:cNvSpPr/>
          <p:nvPr/>
        </p:nvSpPr>
        <p:spPr bwMode="auto">
          <a:xfrm rot="16200000">
            <a:off x="1933626" y="1843137"/>
            <a:ext cx="338037" cy="1309688"/>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155" name="TextBox 154"/>
          <p:cNvSpPr txBox="1"/>
          <p:nvPr/>
        </p:nvSpPr>
        <p:spPr bwMode="auto">
          <a:xfrm>
            <a:off x="7924800" y="6114645"/>
            <a:ext cx="328309" cy="590955"/>
          </a:xfrm>
          <a:prstGeom prst="rect">
            <a:avLst/>
          </a:prstGeom>
        </p:spPr>
        <p:txBody>
          <a:bodyPr wrap="none" anchor="ctr">
            <a:normAutofit/>
          </a:bodyPr>
          <a:lstStyle/>
          <a:p>
            <a:pPr fontAlgn="auto">
              <a:spcAft>
                <a:spcPts val="0"/>
              </a:spcAft>
              <a:defRPr/>
            </a:pPr>
            <a:endParaRPr lang="en-US" sz="2400" dirty="0">
              <a:latin typeface="Arial"/>
              <a:ea typeface="+mj-ea"/>
              <a:cs typeface="Arial"/>
            </a:endParaRPr>
          </a:p>
        </p:txBody>
      </p:sp>
      <p:grpSp>
        <p:nvGrpSpPr>
          <p:cNvPr id="4" name="Group 3"/>
          <p:cNvGrpSpPr/>
          <p:nvPr/>
        </p:nvGrpSpPr>
        <p:grpSpPr>
          <a:xfrm>
            <a:off x="3048000" y="2590800"/>
            <a:ext cx="1981199" cy="1905000"/>
            <a:chOff x="1676401" y="1447800"/>
            <a:chExt cx="1981199" cy="1905000"/>
          </a:xfrm>
        </p:grpSpPr>
        <p:grpSp>
          <p:nvGrpSpPr>
            <p:cNvPr id="19464" name="Group 93"/>
            <p:cNvGrpSpPr>
              <a:grpSpLocks/>
            </p:cNvGrpSpPr>
            <p:nvPr/>
          </p:nvGrpSpPr>
          <p:grpSpPr bwMode="auto">
            <a:xfrm>
              <a:off x="1676401" y="1447800"/>
              <a:ext cx="1904999" cy="1905000"/>
              <a:chOff x="457200" y="4343400"/>
              <a:chExt cx="2438400" cy="2438400"/>
            </a:xfrm>
          </p:grpSpPr>
          <p:sp>
            <p:nvSpPr>
              <p:cNvPr id="70" name="Oval 69"/>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60" name="Oval 59"/>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1" name="Oval 60"/>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62" name="Oval 61"/>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64" name="TextBox 63"/>
              <p:cNvSpPr txBox="1"/>
              <p:nvPr/>
            </p:nvSpPr>
            <p:spPr>
              <a:xfrm>
                <a:off x="1906017" y="5487417"/>
                <a:ext cx="761999" cy="379983"/>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65" name="TextBox 64"/>
              <p:cNvSpPr txBox="1"/>
              <p:nvPr/>
            </p:nvSpPr>
            <p:spPr>
              <a:xfrm>
                <a:off x="762000" y="5487417"/>
                <a:ext cx="762001" cy="379983"/>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75" name="Freeform 74"/>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78" name="Freeform 77"/>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1" name="Freeform 80"/>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sp>
          <p:nvSpPr>
            <p:cNvPr id="87" name="TextBox 86"/>
            <p:cNvSpPr txBox="1"/>
            <p:nvPr/>
          </p:nvSpPr>
          <p:spPr bwMode="auto">
            <a:xfrm>
              <a:off x="2286000" y="16002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73" name="TextBox 72"/>
            <p:cNvSpPr txBox="1"/>
            <p:nvPr/>
          </p:nvSpPr>
          <p:spPr bwMode="auto">
            <a:xfrm>
              <a:off x="1828800" y="23622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74" name="TextBox 73"/>
            <p:cNvSpPr txBox="1"/>
            <p:nvPr/>
          </p:nvSpPr>
          <p:spPr bwMode="auto">
            <a:xfrm>
              <a:off x="2803998" y="23622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grpSp>
      <p:sp>
        <p:nvSpPr>
          <p:cNvPr id="152" name="TextBox 151"/>
          <p:cNvSpPr txBox="1"/>
          <p:nvPr/>
        </p:nvSpPr>
        <p:spPr>
          <a:xfrm>
            <a:off x="8609013" y="6831013"/>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71" name="Right Brace 70"/>
          <p:cNvSpPr/>
          <p:nvPr/>
        </p:nvSpPr>
        <p:spPr bwMode="auto">
          <a:xfrm rot="16200000">
            <a:off x="3266872" y="172666"/>
            <a:ext cx="328308" cy="3348747"/>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en-US">
              <a:ln w="38100" cmpd="sng">
                <a:solidFill>
                  <a:srgbClr val="000000"/>
                </a:solidFill>
              </a:ln>
            </a:endParaRPr>
          </a:p>
        </p:txBody>
      </p:sp>
      <p:sp>
        <p:nvSpPr>
          <p:cNvPr id="72" name="TextBox 71"/>
          <p:cNvSpPr txBox="1"/>
          <p:nvPr/>
        </p:nvSpPr>
        <p:spPr bwMode="auto">
          <a:xfrm>
            <a:off x="2823452" y="1312424"/>
            <a:ext cx="1247572" cy="393970"/>
          </a:xfrm>
          <a:prstGeom prst="rect">
            <a:avLst/>
          </a:prstGeom>
        </p:spPr>
        <p:txBody>
          <a:bodyPr wrap="none" anchor="ctr">
            <a:normAutofit fontScale="92500" lnSpcReduction="10000"/>
          </a:bodyPr>
          <a:lstStyle/>
          <a:p>
            <a:pPr fontAlgn="auto">
              <a:spcAft>
                <a:spcPts val="0"/>
              </a:spcAft>
              <a:defRPr/>
            </a:pPr>
            <a:r>
              <a:rPr lang="en-US" sz="2400" dirty="0" smtClean="0">
                <a:latin typeface="Arial"/>
                <a:ea typeface="+mj-ea"/>
                <a:cs typeface="Arial"/>
              </a:rPr>
              <a:t>hadrons</a:t>
            </a:r>
            <a:endParaRPr lang="en-US" sz="2400" dirty="0">
              <a:latin typeface="Arial"/>
              <a:ea typeface="+mj-ea"/>
              <a:cs typeface="Arial"/>
            </a:endParaRPr>
          </a:p>
        </p:txBody>
      </p:sp>
      <p:sp>
        <p:nvSpPr>
          <p:cNvPr id="68" name="Oval 67"/>
          <p:cNvSpPr/>
          <p:nvPr/>
        </p:nvSpPr>
        <p:spPr bwMode="auto">
          <a:xfrm>
            <a:off x="152400" y="2971800"/>
            <a:ext cx="787940" cy="787940"/>
          </a:xfrm>
          <a:prstGeom prst="ellipse">
            <a:avLst/>
          </a:prstGeom>
          <a:gradFill flip="none" rotWithShape="1">
            <a:gsLst>
              <a:gs pos="0">
                <a:schemeClr val="accent6">
                  <a:lumMod val="40000"/>
                  <a:lumOff val="60000"/>
                </a:schemeClr>
              </a:gs>
              <a:gs pos="60000">
                <a:schemeClr val="accent6">
                  <a:lumMod val="75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a:p>
            <a:pPr algn="ctr" fontAlgn="auto">
              <a:spcBef>
                <a:spcPts val="0"/>
              </a:spcBef>
              <a:spcAft>
                <a:spcPts val="0"/>
              </a:spcAft>
              <a:defRPr/>
            </a:pPr>
            <a:endParaRPr lang="en-US" dirty="0">
              <a:solidFill>
                <a:srgbClr val="FFFFFF"/>
              </a:solidFill>
            </a:endParaRPr>
          </a:p>
        </p:txBody>
      </p:sp>
      <p:grpSp>
        <p:nvGrpSpPr>
          <p:cNvPr id="76" name="Group 75"/>
          <p:cNvGrpSpPr/>
          <p:nvPr/>
        </p:nvGrpSpPr>
        <p:grpSpPr>
          <a:xfrm>
            <a:off x="5181600" y="2590800"/>
            <a:ext cx="1981199" cy="1905000"/>
            <a:chOff x="1676401" y="1447800"/>
            <a:chExt cx="1981199" cy="1905000"/>
          </a:xfrm>
        </p:grpSpPr>
        <p:grpSp>
          <p:nvGrpSpPr>
            <p:cNvPr id="77" name="Group 93"/>
            <p:cNvGrpSpPr>
              <a:grpSpLocks/>
            </p:cNvGrpSpPr>
            <p:nvPr/>
          </p:nvGrpSpPr>
          <p:grpSpPr bwMode="auto">
            <a:xfrm>
              <a:off x="1676401" y="1447800"/>
              <a:ext cx="1904999" cy="1905000"/>
              <a:chOff x="457200" y="4343400"/>
              <a:chExt cx="2438400" cy="2438400"/>
            </a:xfrm>
          </p:grpSpPr>
          <p:sp>
            <p:nvSpPr>
              <p:cNvPr id="89" name="Oval 88"/>
              <p:cNvSpPr/>
              <p:nvPr/>
            </p:nvSpPr>
            <p:spPr>
              <a:xfrm>
                <a:off x="457200" y="4343400"/>
                <a:ext cx="2438400" cy="24384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94" name="Oval 93"/>
              <p:cNvSpPr/>
              <p:nvPr/>
            </p:nvSpPr>
            <p:spPr>
              <a:xfrm>
                <a:off x="685800" y="5410200"/>
                <a:ext cx="914400" cy="9144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5" name="Oval 94"/>
              <p:cNvSpPr/>
              <p:nvPr/>
            </p:nvSpPr>
            <p:spPr>
              <a:xfrm>
                <a:off x="1219200" y="4419600"/>
                <a:ext cx="914400" cy="9144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7" name="Oval 96"/>
              <p:cNvSpPr/>
              <p:nvPr/>
            </p:nvSpPr>
            <p:spPr>
              <a:xfrm>
                <a:off x="1828800" y="5410200"/>
                <a:ext cx="914400" cy="9144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8" name="TextBox 97"/>
              <p:cNvSpPr txBox="1"/>
              <p:nvPr/>
            </p:nvSpPr>
            <p:spPr>
              <a:xfrm>
                <a:off x="1906017" y="5487417"/>
                <a:ext cx="761999" cy="379983"/>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99" name="TextBox 98"/>
              <p:cNvSpPr txBox="1"/>
              <p:nvPr/>
            </p:nvSpPr>
            <p:spPr>
              <a:xfrm>
                <a:off x="762000" y="5487417"/>
                <a:ext cx="762001" cy="379983"/>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00" name="Freeform 99"/>
              <p:cNvSpPr/>
              <p:nvPr/>
            </p:nvSpPr>
            <p:spPr>
              <a:xfrm>
                <a:off x="1524001" y="5828793"/>
                <a:ext cx="382016" cy="191008"/>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1" name="Freeform 100"/>
              <p:cNvSpPr/>
              <p:nvPr/>
            </p:nvSpPr>
            <p:spPr>
              <a:xfrm>
                <a:off x="1869441" y="5160264"/>
                <a:ext cx="264160" cy="327153"/>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2" name="Freeform 101"/>
              <p:cNvSpPr/>
              <p:nvPr/>
            </p:nvSpPr>
            <p:spPr>
              <a:xfrm>
                <a:off x="1160272" y="5182617"/>
                <a:ext cx="286513" cy="312928"/>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grpSp>
        <p:sp>
          <p:nvSpPr>
            <p:cNvPr id="79" name="TextBox 78"/>
            <p:cNvSpPr txBox="1"/>
            <p:nvPr/>
          </p:nvSpPr>
          <p:spPr bwMode="auto">
            <a:xfrm>
              <a:off x="2286000" y="16002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a:t>
              </a: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nti-quark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80" name="TextBox 79"/>
            <p:cNvSpPr txBox="1"/>
            <p:nvPr/>
          </p:nvSpPr>
          <p:spPr bwMode="auto">
            <a:xfrm>
              <a:off x="1828800" y="23622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a:t>
              </a: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nti-quark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88" name="TextBox 87"/>
            <p:cNvSpPr txBox="1"/>
            <p:nvPr/>
          </p:nvSpPr>
          <p:spPr bwMode="auto">
            <a:xfrm>
              <a:off x="2803998" y="2362200"/>
              <a:ext cx="853602" cy="525294"/>
            </a:xfrm>
            <a:prstGeom prst="rect">
              <a:avLst/>
            </a:prstGeom>
            <a:ln>
              <a:noFill/>
            </a:ln>
          </p:spPr>
          <p:txBody>
            <a:bodyPr anchor="ctr"/>
            <a:lstStyle/>
            <a:p>
              <a:pPr fontAlgn="auto">
                <a:spcAft>
                  <a:spcPts val="0"/>
                </a:spcAft>
                <a:defRPr/>
              </a:pP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6" name="Group 5"/>
          <p:cNvGrpSpPr/>
          <p:nvPr/>
        </p:nvGrpSpPr>
        <p:grpSpPr>
          <a:xfrm>
            <a:off x="1295400" y="2819400"/>
            <a:ext cx="1600200" cy="1600200"/>
            <a:chOff x="1143001" y="3962400"/>
            <a:chExt cx="1600200" cy="1600200"/>
          </a:xfrm>
        </p:grpSpPr>
        <p:sp>
          <p:nvSpPr>
            <p:cNvPr id="108" name="Oval 107"/>
            <p:cNvSpPr/>
            <p:nvPr/>
          </p:nvSpPr>
          <p:spPr bwMode="auto">
            <a:xfrm>
              <a:off x="1143001" y="3962400"/>
              <a:ext cx="1600200" cy="16002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09" name="Oval 108"/>
            <p:cNvSpPr/>
            <p:nvPr/>
          </p:nvSpPr>
          <p:spPr bwMode="auto">
            <a:xfrm>
              <a:off x="1495425" y="47958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0" name="Oval 109"/>
            <p:cNvSpPr/>
            <p:nvPr/>
          </p:nvSpPr>
          <p:spPr bwMode="auto">
            <a:xfrm>
              <a:off x="1738312" y="40219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13" name="TextBox 112"/>
            <p:cNvSpPr txBox="1"/>
            <p:nvPr/>
          </p:nvSpPr>
          <p:spPr bwMode="auto">
            <a:xfrm>
              <a:off x="1381125" y="4856163"/>
              <a:ext cx="595313" cy="296862"/>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16" name="Freeform 115"/>
            <p:cNvSpPr/>
            <p:nvPr/>
          </p:nvSpPr>
          <p:spPr bwMode="auto">
            <a:xfrm>
              <a:off x="1828800" y="4632325"/>
              <a:ext cx="223838" cy="24447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5" name="TextBox 104"/>
            <p:cNvSpPr txBox="1"/>
            <p:nvPr/>
          </p:nvSpPr>
          <p:spPr bwMode="auto">
            <a:xfrm>
              <a:off x="1752599" y="41148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85" name="TextBox 84"/>
            <p:cNvSpPr txBox="1"/>
            <p:nvPr/>
          </p:nvSpPr>
          <p:spPr bwMode="auto">
            <a:xfrm>
              <a:off x="1524000" y="4876800"/>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a:t>
              </a:r>
            </a:p>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grpSp>
      <p:sp>
        <p:nvSpPr>
          <p:cNvPr id="117" name="TextBox 116"/>
          <p:cNvSpPr txBox="1"/>
          <p:nvPr/>
        </p:nvSpPr>
        <p:spPr bwMode="auto">
          <a:xfrm>
            <a:off x="213198" y="3056106"/>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p>
        </p:txBody>
      </p:sp>
      <p:sp>
        <p:nvSpPr>
          <p:cNvPr id="123" name="Oval 122"/>
          <p:cNvSpPr/>
          <p:nvPr/>
        </p:nvSpPr>
        <p:spPr bwMode="auto">
          <a:xfrm>
            <a:off x="7234383" y="2590800"/>
            <a:ext cx="1904999"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24" name="Oval 123"/>
          <p:cNvSpPr/>
          <p:nvPr/>
        </p:nvSpPr>
        <p:spPr bwMode="auto">
          <a:xfrm>
            <a:off x="7467600" y="3657600"/>
            <a:ext cx="609600" cy="609600"/>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8" name="Oval 137"/>
          <p:cNvSpPr/>
          <p:nvPr/>
        </p:nvSpPr>
        <p:spPr bwMode="auto">
          <a:xfrm>
            <a:off x="7467600" y="2743200"/>
            <a:ext cx="609600" cy="609600"/>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40" name="Oval 139"/>
          <p:cNvSpPr/>
          <p:nvPr/>
        </p:nvSpPr>
        <p:spPr bwMode="auto">
          <a:xfrm>
            <a:off x="8305800" y="3657600"/>
            <a:ext cx="609600" cy="609600"/>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1" name="TextBox 140"/>
          <p:cNvSpPr txBox="1"/>
          <p:nvPr/>
        </p:nvSpPr>
        <p:spPr bwMode="auto">
          <a:xfrm>
            <a:off x="8294688" y="3484563"/>
            <a:ext cx="595311" cy="296862"/>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2" name="TextBox 141"/>
          <p:cNvSpPr txBox="1"/>
          <p:nvPr/>
        </p:nvSpPr>
        <p:spPr bwMode="auto">
          <a:xfrm>
            <a:off x="7400925" y="3484563"/>
            <a:ext cx="595313" cy="296862"/>
          </a:xfrm>
          <a:prstGeom prst="rect">
            <a:avLst/>
          </a:prstGeom>
        </p:spPr>
        <p:txBody>
          <a:bodyPr anchor="ctr">
            <a:normAutofit fontScale="62500" lnSpcReduction="20000"/>
          </a:bodyPr>
          <a:lstStyle/>
          <a:p>
            <a:pPr fontAlgn="auto">
              <a:spcAft>
                <a:spcPts val="0"/>
              </a:spcAft>
              <a:defRPr/>
            </a:pPr>
            <a:endParaRPr lang="en-US" sz="2400" dirty="0">
              <a:ln>
                <a:solidFill>
                  <a:srgbClr val="FFFF00"/>
                </a:solidFill>
              </a:ln>
              <a:solidFill>
                <a:schemeClr val="bg1"/>
              </a:solidFill>
              <a:latin typeface="Arial"/>
              <a:ea typeface="+mj-ea"/>
              <a:cs typeface="Arial"/>
            </a:endParaRPr>
          </a:p>
        </p:txBody>
      </p:sp>
      <p:sp>
        <p:nvSpPr>
          <p:cNvPr id="143" name="Freeform 142"/>
          <p:cNvSpPr/>
          <p:nvPr/>
        </p:nvSpPr>
        <p:spPr bwMode="auto">
          <a:xfrm>
            <a:off x="8001000" y="3889375"/>
            <a:ext cx="298450" cy="14922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6" name="Freeform 145"/>
          <p:cNvSpPr/>
          <p:nvPr/>
        </p:nvSpPr>
        <p:spPr bwMode="auto">
          <a:xfrm rot="19192257">
            <a:off x="7648524" y="3396158"/>
            <a:ext cx="223838" cy="24447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1" name="TextBox 120"/>
          <p:cNvSpPr txBox="1"/>
          <p:nvPr/>
        </p:nvSpPr>
        <p:spPr bwMode="auto">
          <a:xfrm>
            <a:off x="7452198" y="3665706"/>
            <a:ext cx="853602" cy="525294"/>
          </a:xfrm>
          <a:prstGeom prst="rect">
            <a:avLst/>
          </a:prstGeom>
          <a:ln>
            <a:noFill/>
          </a:ln>
        </p:spPr>
        <p:txBody>
          <a:bodyPr anchor="ctr"/>
          <a:lstStyle/>
          <a:p>
            <a:pPr fontAlgn="auto">
              <a:spcAft>
                <a:spcPts val="0"/>
              </a:spcAft>
              <a:defRPr/>
            </a:pPr>
            <a:r>
              <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a:t>
            </a: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nti-quark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47" name="Oval 146"/>
          <p:cNvSpPr/>
          <p:nvPr/>
        </p:nvSpPr>
        <p:spPr bwMode="auto">
          <a:xfrm>
            <a:off x="8229600" y="2743200"/>
            <a:ext cx="609600" cy="609600"/>
          </a:xfrm>
          <a:prstGeom prst="ellipse">
            <a:avLst/>
          </a:prstGeom>
          <a:gradFill flip="none" rotWithShape="1">
            <a:gsLst>
              <a:gs pos="0">
                <a:schemeClr val="accent6">
                  <a:lumMod val="20000"/>
                  <a:lumOff val="80000"/>
                </a:schemeClr>
              </a:gs>
              <a:gs pos="60000">
                <a:schemeClr val="accent6">
                  <a:lumMod val="75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49" name="Freeform 148"/>
          <p:cNvSpPr/>
          <p:nvPr/>
        </p:nvSpPr>
        <p:spPr bwMode="auto">
          <a:xfrm rot="19192257">
            <a:off x="8434438" y="3396157"/>
            <a:ext cx="223838" cy="24447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50" name="Freeform 149"/>
          <p:cNvSpPr/>
          <p:nvPr/>
        </p:nvSpPr>
        <p:spPr bwMode="auto">
          <a:xfrm>
            <a:off x="8001000" y="2971800"/>
            <a:ext cx="298450" cy="14922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51" name="TextBox 150"/>
          <p:cNvSpPr txBox="1"/>
          <p:nvPr/>
        </p:nvSpPr>
        <p:spPr bwMode="auto">
          <a:xfrm>
            <a:off x="8258840" y="3657600"/>
            <a:ext cx="853602" cy="525294"/>
          </a:xfrm>
          <a:prstGeom prst="rect">
            <a:avLst/>
          </a:prstGeom>
          <a:ln>
            <a:noFill/>
          </a:ln>
        </p:spPr>
        <p:txBody>
          <a:bodyPr anchor="ctr"/>
          <a:lstStyle/>
          <a:p>
            <a:pPr fontAlgn="auto">
              <a:spcAft>
                <a:spcPts val="0"/>
              </a:spcAft>
              <a:defRPr/>
            </a:pP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20" name="TextBox 119"/>
          <p:cNvSpPr txBox="1"/>
          <p:nvPr/>
        </p:nvSpPr>
        <p:spPr bwMode="auto">
          <a:xfrm>
            <a:off x="7452198" y="2751306"/>
            <a:ext cx="853602" cy="525294"/>
          </a:xfrm>
          <a:prstGeom prst="rect">
            <a:avLst/>
          </a:prstGeom>
          <a:ln>
            <a:noFill/>
          </a:ln>
        </p:spPr>
        <p:txBody>
          <a:bodyPr anchor="ctr"/>
          <a:lstStyle/>
          <a:p>
            <a:pPr fontAlgn="auto">
              <a:spcAft>
                <a:spcPts val="0"/>
              </a:spcAft>
              <a:defRPr/>
            </a:pP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22" name="TextBox 121"/>
          <p:cNvSpPr txBox="1"/>
          <p:nvPr/>
        </p:nvSpPr>
        <p:spPr bwMode="auto">
          <a:xfrm>
            <a:off x="8229600" y="2743200"/>
            <a:ext cx="853602" cy="525294"/>
          </a:xfrm>
          <a:prstGeom prst="rect">
            <a:avLst/>
          </a:prstGeom>
          <a:ln>
            <a:noFill/>
          </a:ln>
        </p:spPr>
        <p:txBody>
          <a:bodyPr anchor="ctr"/>
          <a:lstStyle/>
          <a:p>
            <a:pPr fontAlgn="auto">
              <a:spcAft>
                <a:spcPts val="0"/>
              </a:spcAft>
              <a:defRPr/>
            </a:pPr>
            <a:r>
              <a:rPr lang="en-US" sz="1500" dirty="0" smtClean="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rPr>
              <a:t>anti-quark</a:t>
            </a:r>
            <a:endParaRPr lang="en-US" sz="15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8" name="TextBox 7"/>
          <p:cNvSpPr txBox="1"/>
          <p:nvPr/>
        </p:nvSpPr>
        <p:spPr>
          <a:xfrm>
            <a:off x="2133600" y="22860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Zapf Dingbats"/>
                <a:ea typeface="Zapf Dingbats"/>
                <a:cs typeface="Zapf Dingbats"/>
                <a:sym typeface="Zapf Dingbats"/>
              </a:rPr>
              <a:t>✔</a:t>
            </a:r>
            <a:endPar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Perpetua" pitchFamily="18" charset="0"/>
              <a:ea typeface="+mj-ea"/>
              <a:cs typeface="+mj-cs"/>
            </a:endParaRPr>
          </a:p>
        </p:txBody>
      </p:sp>
      <p:sp>
        <p:nvSpPr>
          <p:cNvPr id="9" name="TextBox 8"/>
          <p:cNvSpPr txBox="1"/>
          <p:nvPr/>
        </p:nvSpPr>
        <p:spPr>
          <a:xfrm>
            <a:off x="800682" y="6474891"/>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53" name="TextBox 152"/>
          <p:cNvSpPr txBox="1"/>
          <p:nvPr/>
        </p:nvSpPr>
        <p:spPr>
          <a:xfrm>
            <a:off x="4114800" y="23622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Zapf Dingbats"/>
                <a:ea typeface="Zapf Dingbats"/>
                <a:cs typeface="Zapf Dingbats"/>
                <a:sym typeface="Zapf Dingbats"/>
              </a:rPr>
              <a:t>✔</a:t>
            </a:r>
            <a:endPar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Perpetua" pitchFamily="18" charset="0"/>
              <a:ea typeface="+mj-ea"/>
              <a:cs typeface="+mj-cs"/>
            </a:endParaRPr>
          </a:p>
        </p:txBody>
      </p:sp>
      <p:sp>
        <p:nvSpPr>
          <p:cNvPr id="154" name="TextBox 153"/>
          <p:cNvSpPr txBox="1"/>
          <p:nvPr/>
        </p:nvSpPr>
        <p:spPr>
          <a:xfrm>
            <a:off x="6248400" y="23622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Zapf Dingbats"/>
                <a:ea typeface="Zapf Dingbats"/>
                <a:cs typeface="Zapf Dingbats"/>
                <a:sym typeface="Zapf Dingbats"/>
              </a:rPr>
              <a:t>✔</a:t>
            </a:r>
            <a:endPar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Perpetua" pitchFamily="18" charset="0"/>
              <a:ea typeface="+mj-ea"/>
              <a:cs typeface="+mj-cs"/>
            </a:endParaRPr>
          </a:p>
        </p:txBody>
      </p:sp>
      <p:sp>
        <p:nvSpPr>
          <p:cNvPr id="156" name="TextBox 155"/>
          <p:cNvSpPr txBox="1"/>
          <p:nvPr/>
        </p:nvSpPr>
        <p:spPr>
          <a:xfrm>
            <a:off x="8229600" y="22860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Zapf Dingbats"/>
                <a:ea typeface="Zapf Dingbats"/>
                <a:cs typeface="Zapf Dingbats"/>
                <a:sym typeface="Zapf Dingbats"/>
              </a:rPr>
              <a:t>✗</a:t>
            </a:r>
            <a:endParaRPr kumimoji="0" lang="en-US" sz="6600" b="0" i="0" u="none" strike="noStrike" kern="1200" cap="none" spc="0" normalizeH="0" baseline="0" noProof="0" dirty="0" smtClean="0">
              <a:ln>
                <a:noFill/>
              </a:ln>
              <a:solidFill>
                <a:schemeClr val="accent5">
                  <a:lumMod val="60000"/>
                  <a:lumOff val="40000"/>
                </a:schemeClr>
              </a:solidFill>
              <a:effectLst>
                <a:glow rad="101600">
                  <a:schemeClr val="tx1">
                    <a:alpha val="75000"/>
                  </a:schemeClr>
                </a:glow>
              </a:effectLst>
              <a:uLnTx/>
              <a:uFillTx/>
              <a:latin typeface="Perpetua" pitchFamily="18" charset="0"/>
              <a:ea typeface="+mj-ea"/>
              <a:cs typeface="+mj-cs"/>
            </a:endParaRPr>
          </a:p>
        </p:txBody>
      </p:sp>
      <p:sp>
        <p:nvSpPr>
          <p:cNvPr id="10" name="TextBox 9"/>
          <p:cNvSpPr txBox="1"/>
          <p:nvPr/>
        </p:nvSpPr>
        <p:spPr>
          <a:xfrm>
            <a:off x="381000" y="2514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1" name="TextBox 10"/>
          <p:cNvSpPr txBox="1"/>
          <p:nvPr/>
        </p:nvSpPr>
        <p:spPr>
          <a:xfrm>
            <a:off x="533400" y="2209800"/>
            <a:ext cx="914400" cy="9144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6600" b="1" i="0" u="none" strike="noStrike" kern="1200" cap="none" spc="0" normalizeH="0" baseline="0" noProof="0" dirty="0" smtClean="0">
                <a:ln>
                  <a:noFill/>
                </a:ln>
                <a:solidFill>
                  <a:srgbClr val="7FE0C8"/>
                </a:solidFill>
                <a:effectLst>
                  <a:glow rad="101600">
                    <a:schemeClr val="tx1">
                      <a:alpha val="75000"/>
                    </a:schemeClr>
                  </a:glow>
                </a:effectLst>
                <a:uLnTx/>
                <a:uFillTx/>
                <a:latin typeface="Chalkboard"/>
                <a:ea typeface="+mj-ea"/>
                <a:cs typeface="Chalkboard"/>
              </a:rPr>
              <a:t>?</a:t>
            </a:r>
          </a:p>
        </p:txBody>
      </p:sp>
      <p:sp>
        <p:nvSpPr>
          <p:cNvPr id="12" name="TextBox 11"/>
          <p:cNvSpPr txBox="1"/>
          <p:nvPr/>
        </p:nvSpPr>
        <p:spPr>
          <a:xfrm>
            <a:off x="1219200" y="60198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58" name="TextBox 157"/>
          <p:cNvSpPr txBox="1"/>
          <p:nvPr/>
        </p:nvSpPr>
        <p:spPr bwMode="auto">
          <a:xfrm>
            <a:off x="3733800" y="5486400"/>
            <a:ext cx="1295400" cy="895755"/>
          </a:xfrm>
          <a:prstGeom prst="rect">
            <a:avLst/>
          </a:prstGeom>
        </p:spPr>
        <p:txBody>
          <a:bodyPr wrap="none" anchor="ctr">
            <a:normAutofit/>
          </a:bodyPr>
          <a:lstStyle/>
          <a:p>
            <a:pPr algn="ctr" fontAlgn="auto">
              <a:spcAft>
                <a:spcPts val="0"/>
              </a:spcAft>
              <a:defRPr/>
            </a:pPr>
            <a:r>
              <a:rPr lang="en-US" sz="2400" dirty="0">
                <a:latin typeface="Arial"/>
                <a:ea typeface="+mj-ea"/>
                <a:cs typeface="Arial"/>
              </a:rPr>
              <a:t>c</a:t>
            </a:r>
            <a:r>
              <a:rPr lang="en-US" sz="2400" dirty="0" smtClean="0">
                <a:latin typeface="Arial"/>
                <a:ea typeface="+mj-ea"/>
                <a:cs typeface="Arial"/>
              </a:rPr>
              <a:t>onfinement  </a:t>
            </a:r>
            <a:endParaRPr lang="en-US" sz="2400" dirty="0">
              <a:latin typeface="Arial"/>
              <a:ea typeface="+mj-ea"/>
              <a:cs typeface="Arial"/>
            </a:endParaRPr>
          </a:p>
        </p:txBody>
      </p:sp>
      <p:sp>
        <p:nvSpPr>
          <p:cNvPr id="159" name="TextBox 158"/>
          <p:cNvSpPr txBox="1"/>
          <p:nvPr/>
        </p:nvSpPr>
        <p:spPr bwMode="auto">
          <a:xfrm>
            <a:off x="457200" y="5486400"/>
            <a:ext cx="1295400" cy="895755"/>
          </a:xfrm>
          <a:prstGeom prst="rect">
            <a:avLst/>
          </a:prstGeom>
        </p:spPr>
        <p:txBody>
          <a:bodyPr wrap="none" anchor="ctr">
            <a:normAutofit/>
          </a:bodyPr>
          <a:lstStyle/>
          <a:p>
            <a:pPr algn="ctr" fontAlgn="auto">
              <a:spcAft>
                <a:spcPts val="0"/>
              </a:spcAft>
              <a:defRPr/>
            </a:pPr>
            <a:r>
              <a:rPr lang="en-US" sz="2400" dirty="0" err="1">
                <a:latin typeface="Arial"/>
                <a:ea typeface="+mj-ea"/>
                <a:cs typeface="Arial"/>
              </a:rPr>
              <a:t>d</a:t>
            </a:r>
            <a:r>
              <a:rPr lang="en-US" sz="2400" dirty="0" err="1" smtClean="0">
                <a:latin typeface="Arial"/>
                <a:ea typeface="+mj-ea"/>
                <a:cs typeface="Arial"/>
              </a:rPr>
              <a:t>econfinement</a:t>
            </a:r>
            <a:r>
              <a:rPr lang="en-US" sz="2400" dirty="0" smtClean="0">
                <a:latin typeface="Arial"/>
                <a:ea typeface="+mj-ea"/>
                <a:cs typeface="Arial"/>
              </a:rPr>
              <a:t>  </a:t>
            </a:r>
          </a:p>
          <a:p>
            <a:pPr algn="ctr" fontAlgn="auto">
              <a:spcAft>
                <a:spcPts val="0"/>
              </a:spcAft>
              <a:defRPr/>
            </a:pPr>
            <a:r>
              <a:rPr lang="en-US" sz="2400" dirty="0" smtClean="0">
                <a:latin typeface="Arial"/>
                <a:ea typeface="+mj-ea"/>
                <a:cs typeface="Arial"/>
              </a:rPr>
              <a:t>(QGP)</a:t>
            </a:r>
            <a:endParaRPr lang="en-US" sz="2400" dirty="0">
              <a:latin typeface="Arial"/>
              <a:ea typeface="+mj-ea"/>
              <a:cs typeface="Arial"/>
            </a:endParaRPr>
          </a:p>
        </p:txBody>
      </p:sp>
      <p:cxnSp>
        <p:nvCxnSpPr>
          <p:cNvPr id="14" name="Straight Arrow Connector 13"/>
          <p:cNvCxnSpPr/>
          <p:nvPr/>
        </p:nvCxnSpPr>
        <p:spPr>
          <a:xfrm flipV="1">
            <a:off x="609600" y="4038600"/>
            <a:ext cx="0" cy="1600200"/>
          </a:xfrm>
          <a:prstGeom prst="straightConnector1">
            <a:avLst/>
          </a:prstGeom>
          <a:ln w="38100" cmpd="sng">
            <a:tailEnd type="arrow"/>
          </a:ln>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flipH="1" flipV="1">
            <a:off x="2590800" y="4648200"/>
            <a:ext cx="1371600" cy="1066800"/>
          </a:xfrm>
          <a:prstGeom prst="straightConnector1">
            <a:avLst/>
          </a:prstGeom>
          <a:ln w="38100" cmpd="sng">
            <a:tailEnd type="arrow"/>
          </a:ln>
        </p:spPr>
        <p:style>
          <a:lnRef idx="1">
            <a:schemeClr val="dk1"/>
          </a:lnRef>
          <a:fillRef idx="0">
            <a:schemeClr val="dk1"/>
          </a:fillRef>
          <a:effectRef idx="0">
            <a:schemeClr val="dk1"/>
          </a:effectRef>
          <a:fontRef idx="minor">
            <a:schemeClr val="tx1"/>
          </a:fontRef>
        </p:style>
      </p:cxnSp>
      <p:cxnSp>
        <p:nvCxnSpPr>
          <p:cNvPr id="162" name="Straight Arrow Connector 161"/>
          <p:cNvCxnSpPr/>
          <p:nvPr/>
        </p:nvCxnSpPr>
        <p:spPr>
          <a:xfrm flipV="1">
            <a:off x="4191000" y="4648200"/>
            <a:ext cx="0" cy="1066800"/>
          </a:xfrm>
          <a:prstGeom prst="straightConnector1">
            <a:avLst/>
          </a:prstGeom>
          <a:ln w="38100" cmpd="sng">
            <a:tailEnd type="arrow"/>
          </a:ln>
        </p:spPr>
        <p:style>
          <a:lnRef idx="1">
            <a:schemeClr val="dk1"/>
          </a:lnRef>
          <a:fillRef idx="0">
            <a:schemeClr val="dk1"/>
          </a:fillRef>
          <a:effectRef idx="0">
            <a:schemeClr val="dk1"/>
          </a:effectRef>
          <a:fontRef idx="minor">
            <a:schemeClr val="tx1"/>
          </a:fontRef>
        </p:style>
      </p:cxnSp>
      <p:cxnSp>
        <p:nvCxnSpPr>
          <p:cNvPr id="163" name="Straight Arrow Connector 162"/>
          <p:cNvCxnSpPr/>
          <p:nvPr/>
        </p:nvCxnSpPr>
        <p:spPr>
          <a:xfrm flipV="1">
            <a:off x="4419600" y="4724400"/>
            <a:ext cx="1295400" cy="990600"/>
          </a:xfrm>
          <a:prstGeom prst="straightConnector1">
            <a:avLst/>
          </a:prstGeom>
          <a:ln w="38100" cmpd="sng">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561872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533400"/>
            <a:ext cx="838200" cy="914400"/>
          </a:xfrm>
          <a:prstGeom prst="rect">
            <a:avLst/>
          </a:prstGeom>
        </p:spPr>
        <p:txBody>
          <a:bodyPr wrap="none" anchor="ctr">
            <a:normAutofit/>
          </a:bodyPr>
          <a:lstStyle/>
          <a:p>
            <a:pPr fontAlgn="auto">
              <a:spcAft>
                <a:spcPts val="0"/>
              </a:spcAft>
              <a:defRPr/>
            </a:pPr>
            <a:r>
              <a:rPr lang="en-US" sz="4000" dirty="0">
                <a:latin typeface="Arial"/>
                <a:ea typeface="+mj-ea"/>
                <a:cs typeface="Arial"/>
              </a:rPr>
              <a:t>Quark Gluon Plasma (QGP)</a:t>
            </a:r>
          </a:p>
        </p:txBody>
      </p:sp>
      <p:sp>
        <p:nvSpPr>
          <p:cNvPr id="2" name="TextBox 1"/>
          <p:cNvSpPr txBox="1"/>
          <p:nvPr/>
        </p:nvSpPr>
        <p:spPr>
          <a:xfrm>
            <a:off x="990600" y="1676400"/>
            <a:ext cx="1600200" cy="533400"/>
          </a:xfrm>
          <a:prstGeom prst="rect">
            <a:avLst/>
          </a:prstGeom>
        </p:spPr>
        <p:txBody>
          <a:bodyPr anchor="ctr">
            <a:normAutofit/>
          </a:bodyPr>
          <a:lstStyle/>
          <a:p>
            <a:pPr fontAlgn="auto">
              <a:spcAft>
                <a:spcPts val="0"/>
              </a:spcAft>
              <a:defRPr/>
            </a:pPr>
            <a:endParaRPr lang="en-US" sz="2400" dirty="0">
              <a:latin typeface="Arial"/>
              <a:ea typeface="+mj-ea"/>
              <a:cs typeface="Arial"/>
            </a:endParaRPr>
          </a:p>
        </p:txBody>
      </p:sp>
      <p:sp>
        <p:nvSpPr>
          <p:cNvPr id="11" name="Rectangle 10"/>
          <p:cNvSpPr/>
          <p:nvPr/>
        </p:nvSpPr>
        <p:spPr>
          <a:xfrm>
            <a:off x="1447800" y="2057400"/>
            <a:ext cx="1295400" cy="3048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2" name="Rectangle 11"/>
          <p:cNvSpPr/>
          <p:nvPr/>
        </p:nvSpPr>
        <p:spPr>
          <a:xfrm>
            <a:off x="1447800" y="1981200"/>
            <a:ext cx="1295400" cy="3048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pic>
        <p:nvPicPr>
          <p:cNvPr id="20485" name="Picture 4"/>
          <p:cNvPicPr>
            <a:picLocks noChangeAspect="1"/>
          </p:cNvPicPr>
          <p:nvPr/>
        </p:nvPicPr>
        <p:blipFill>
          <a:blip r:embed="rId3" cstate="email">
            <a:extLst>
              <a:ext uri="{28A0092B-C50C-407E-A947-70E740481C1C}">
                <a14:useLocalDpi xmlns:a14="http://schemas.microsoft.com/office/drawing/2010/main" val="0"/>
              </a:ext>
            </a:extLst>
          </a:blip>
          <a:srcRect t="6950" r="6299"/>
          <a:stretch>
            <a:fillRect/>
          </a:stretch>
        </p:blipFill>
        <p:spPr bwMode="auto">
          <a:xfrm>
            <a:off x="533400" y="1600200"/>
            <a:ext cx="7273925"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6" name="Group 23"/>
          <p:cNvGrpSpPr>
            <a:grpSpLocks/>
          </p:cNvGrpSpPr>
          <p:nvPr/>
        </p:nvGrpSpPr>
        <p:grpSpPr bwMode="auto">
          <a:xfrm>
            <a:off x="1700213" y="4038600"/>
            <a:ext cx="442912" cy="381000"/>
            <a:chOff x="1524000" y="1371600"/>
            <a:chExt cx="2209800" cy="1905000"/>
          </a:xfrm>
        </p:grpSpPr>
        <p:sp>
          <p:nvSpPr>
            <p:cNvPr id="25" name="Rectangle 24"/>
            <p:cNvSpPr/>
            <p:nvPr/>
          </p:nvSpPr>
          <p:spPr>
            <a:xfrm>
              <a:off x="1524000" y="2744790"/>
              <a:ext cx="1298952"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26" name="Oval 25"/>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27" name="Oval 26"/>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28" name="Oval 27"/>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29" name="Oval 28"/>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30" name="TextBox 29"/>
            <p:cNvSpPr txBox="1"/>
            <p:nvPr/>
          </p:nvSpPr>
          <p:spPr>
            <a:xfrm>
              <a:off x="2601180" y="1554165"/>
              <a:ext cx="300977"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31" name="Freeform 30"/>
            <p:cNvSpPr/>
            <p:nvPr/>
          </p:nvSpPr>
          <p:spPr>
            <a:xfrm>
              <a:off x="2664543" y="2530475"/>
              <a:ext cx="293054"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2" name="Freeform 31"/>
            <p:cNvSpPr/>
            <p:nvPr/>
          </p:nvSpPr>
          <p:spPr>
            <a:xfrm>
              <a:off x="2933838" y="2006600"/>
              <a:ext cx="205931"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3" name="Freeform 32"/>
            <p:cNvSpPr/>
            <p:nvPr/>
          </p:nvSpPr>
          <p:spPr>
            <a:xfrm>
              <a:off x="2379407" y="2030415"/>
              <a:ext cx="221772"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34" name="TextBox 33"/>
            <p:cNvSpPr txBox="1"/>
            <p:nvPr/>
          </p:nvSpPr>
          <p:spPr>
            <a:xfrm>
              <a:off x="2189317" y="2324100"/>
              <a:ext cx="293054"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20487" name="Group 78"/>
          <p:cNvGrpSpPr>
            <a:grpSpLocks/>
          </p:cNvGrpSpPr>
          <p:nvPr/>
        </p:nvGrpSpPr>
        <p:grpSpPr bwMode="auto">
          <a:xfrm>
            <a:off x="2133600" y="4876800"/>
            <a:ext cx="441325" cy="381000"/>
            <a:chOff x="1524000" y="1371600"/>
            <a:chExt cx="2209800" cy="1905000"/>
          </a:xfrm>
        </p:grpSpPr>
        <p:sp>
          <p:nvSpPr>
            <p:cNvPr id="80" name="Rectangle 79"/>
            <p:cNvSpPr/>
            <p:nvPr/>
          </p:nvSpPr>
          <p:spPr>
            <a:xfrm>
              <a:off x="1524000" y="2744790"/>
              <a:ext cx="1295677"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81" name="Oval 80"/>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82" name="Oval 81"/>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3" name="Oval 82"/>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84" name="Oval 83"/>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85" name="TextBox 84"/>
            <p:cNvSpPr txBox="1"/>
            <p:nvPr/>
          </p:nvSpPr>
          <p:spPr>
            <a:xfrm>
              <a:off x="2605053" y="1554165"/>
              <a:ext cx="294113"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86" name="Freeform 85"/>
            <p:cNvSpPr/>
            <p:nvPr/>
          </p:nvSpPr>
          <p:spPr>
            <a:xfrm>
              <a:off x="2660698" y="2530475"/>
              <a:ext cx="302059"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7" name="Freeform 86"/>
            <p:cNvSpPr/>
            <p:nvPr/>
          </p:nvSpPr>
          <p:spPr>
            <a:xfrm>
              <a:off x="2930961" y="2006600"/>
              <a:ext cx="206672"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8" name="Freeform 87"/>
            <p:cNvSpPr/>
            <p:nvPr/>
          </p:nvSpPr>
          <p:spPr>
            <a:xfrm>
              <a:off x="2374537" y="2030415"/>
              <a:ext cx="230516"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89" name="TextBox 88"/>
            <p:cNvSpPr txBox="1"/>
            <p:nvPr/>
          </p:nvSpPr>
          <p:spPr>
            <a:xfrm>
              <a:off x="2183763" y="2324100"/>
              <a:ext cx="302059"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20488" name="Group 89"/>
          <p:cNvGrpSpPr>
            <a:grpSpLocks/>
          </p:cNvGrpSpPr>
          <p:nvPr/>
        </p:nvGrpSpPr>
        <p:grpSpPr bwMode="auto">
          <a:xfrm>
            <a:off x="2819400" y="3733800"/>
            <a:ext cx="441325" cy="381000"/>
            <a:chOff x="1524000" y="1371600"/>
            <a:chExt cx="2209800" cy="1905000"/>
          </a:xfrm>
        </p:grpSpPr>
        <p:sp>
          <p:nvSpPr>
            <p:cNvPr id="91" name="Rectangle 90"/>
            <p:cNvSpPr/>
            <p:nvPr/>
          </p:nvSpPr>
          <p:spPr>
            <a:xfrm>
              <a:off x="1524000" y="2744790"/>
              <a:ext cx="1295677"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92" name="Oval 91"/>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93" name="Oval 92"/>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4" name="Oval 93"/>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95" name="Oval 94"/>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96" name="TextBox 95"/>
            <p:cNvSpPr txBox="1"/>
            <p:nvPr/>
          </p:nvSpPr>
          <p:spPr>
            <a:xfrm>
              <a:off x="2605053" y="1554165"/>
              <a:ext cx="294113"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97" name="Freeform 96"/>
            <p:cNvSpPr/>
            <p:nvPr/>
          </p:nvSpPr>
          <p:spPr>
            <a:xfrm>
              <a:off x="2660698" y="2530475"/>
              <a:ext cx="302059"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8" name="Freeform 97"/>
            <p:cNvSpPr/>
            <p:nvPr/>
          </p:nvSpPr>
          <p:spPr>
            <a:xfrm>
              <a:off x="2930961" y="2006600"/>
              <a:ext cx="206672"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99" name="Freeform 98"/>
            <p:cNvSpPr/>
            <p:nvPr/>
          </p:nvSpPr>
          <p:spPr>
            <a:xfrm>
              <a:off x="2374537" y="2030415"/>
              <a:ext cx="230516"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0" name="TextBox 99"/>
            <p:cNvSpPr txBox="1"/>
            <p:nvPr/>
          </p:nvSpPr>
          <p:spPr>
            <a:xfrm>
              <a:off x="2183763" y="2324100"/>
              <a:ext cx="302059"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20489" name="Group 100"/>
          <p:cNvGrpSpPr>
            <a:grpSpLocks/>
          </p:cNvGrpSpPr>
          <p:nvPr/>
        </p:nvGrpSpPr>
        <p:grpSpPr bwMode="auto">
          <a:xfrm>
            <a:off x="4191000" y="4876800"/>
            <a:ext cx="441325" cy="381000"/>
            <a:chOff x="1524000" y="1371600"/>
            <a:chExt cx="2209800" cy="1905000"/>
          </a:xfrm>
        </p:grpSpPr>
        <p:sp>
          <p:nvSpPr>
            <p:cNvPr id="102" name="Rectangle 101"/>
            <p:cNvSpPr/>
            <p:nvPr/>
          </p:nvSpPr>
          <p:spPr>
            <a:xfrm>
              <a:off x="1524000" y="2744790"/>
              <a:ext cx="1295677"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03" name="Oval 102"/>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04" name="Oval 103"/>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5" name="Oval 104"/>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06" name="Oval 105"/>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07" name="TextBox 106"/>
            <p:cNvSpPr txBox="1"/>
            <p:nvPr/>
          </p:nvSpPr>
          <p:spPr>
            <a:xfrm>
              <a:off x="2605053" y="1554165"/>
              <a:ext cx="294113"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08" name="Freeform 107"/>
            <p:cNvSpPr/>
            <p:nvPr/>
          </p:nvSpPr>
          <p:spPr>
            <a:xfrm>
              <a:off x="2660698" y="2530475"/>
              <a:ext cx="302059"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09" name="Freeform 108"/>
            <p:cNvSpPr/>
            <p:nvPr/>
          </p:nvSpPr>
          <p:spPr>
            <a:xfrm>
              <a:off x="2930961" y="2006600"/>
              <a:ext cx="206672"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0" name="Freeform 109"/>
            <p:cNvSpPr/>
            <p:nvPr/>
          </p:nvSpPr>
          <p:spPr>
            <a:xfrm>
              <a:off x="2374537" y="2030415"/>
              <a:ext cx="230516"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11" name="TextBox 110"/>
            <p:cNvSpPr txBox="1"/>
            <p:nvPr/>
          </p:nvSpPr>
          <p:spPr>
            <a:xfrm>
              <a:off x="2183763" y="2324100"/>
              <a:ext cx="302059"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20490" name="Group 111"/>
          <p:cNvGrpSpPr>
            <a:grpSpLocks/>
          </p:cNvGrpSpPr>
          <p:nvPr/>
        </p:nvGrpSpPr>
        <p:grpSpPr bwMode="auto">
          <a:xfrm>
            <a:off x="4648200" y="4953000"/>
            <a:ext cx="441325" cy="381000"/>
            <a:chOff x="1524000" y="1371600"/>
            <a:chExt cx="2209800" cy="1905000"/>
          </a:xfrm>
        </p:grpSpPr>
        <p:sp>
          <p:nvSpPr>
            <p:cNvPr id="113" name="Rectangle 112"/>
            <p:cNvSpPr/>
            <p:nvPr/>
          </p:nvSpPr>
          <p:spPr>
            <a:xfrm>
              <a:off x="1524000" y="2744790"/>
              <a:ext cx="1295677"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14" name="Oval 113"/>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15" name="Oval 114"/>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6" name="Oval 115"/>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17" name="Oval 116"/>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18" name="TextBox 117"/>
            <p:cNvSpPr txBox="1"/>
            <p:nvPr/>
          </p:nvSpPr>
          <p:spPr>
            <a:xfrm>
              <a:off x="2605053" y="1554165"/>
              <a:ext cx="294113"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19" name="Freeform 118"/>
            <p:cNvSpPr/>
            <p:nvPr/>
          </p:nvSpPr>
          <p:spPr>
            <a:xfrm>
              <a:off x="2660698" y="2530475"/>
              <a:ext cx="302059"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0" name="Freeform 119"/>
            <p:cNvSpPr/>
            <p:nvPr/>
          </p:nvSpPr>
          <p:spPr>
            <a:xfrm>
              <a:off x="2930961" y="2006600"/>
              <a:ext cx="206672"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1" name="Freeform 120"/>
            <p:cNvSpPr/>
            <p:nvPr/>
          </p:nvSpPr>
          <p:spPr>
            <a:xfrm>
              <a:off x="2374537" y="2030415"/>
              <a:ext cx="230516"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22" name="TextBox 121"/>
            <p:cNvSpPr txBox="1"/>
            <p:nvPr/>
          </p:nvSpPr>
          <p:spPr>
            <a:xfrm>
              <a:off x="2183763" y="2324100"/>
              <a:ext cx="302059"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grpSp>
        <p:nvGrpSpPr>
          <p:cNvPr id="20491" name="Group 122"/>
          <p:cNvGrpSpPr>
            <a:grpSpLocks/>
          </p:cNvGrpSpPr>
          <p:nvPr/>
        </p:nvGrpSpPr>
        <p:grpSpPr bwMode="auto">
          <a:xfrm>
            <a:off x="3810000" y="5105400"/>
            <a:ext cx="441325" cy="381000"/>
            <a:chOff x="1524000" y="1371600"/>
            <a:chExt cx="2209800" cy="1905000"/>
          </a:xfrm>
        </p:grpSpPr>
        <p:sp>
          <p:nvSpPr>
            <p:cNvPr id="124" name="Rectangle 123"/>
            <p:cNvSpPr/>
            <p:nvPr/>
          </p:nvSpPr>
          <p:spPr>
            <a:xfrm>
              <a:off x="1524000" y="2744790"/>
              <a:ext cx="1295677" cy="3016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25" name="Oval 124"/>
            <p:cNvSpPr/>
            <p:nvPr/>
          </p:nvSpPr>
          <p:spPr>
            <a:xfrm>
              <a:off x="1828800" y="1371600"/>
              <a:ext cx="1905000" cy="1905000"/>
            </a:xfrm>
            <a:prstGeom prst="ellipse">
              <a:avLst/>
            </a:prstGeom>
            <a:gradFill flip="none" rotWithShape="1">
              <a:gsLst>
                <a:gs pos="0">
                  <a:schemeClr val="tx2">
                    <a:lumMod val="75000"/>
                    <a:lumOff val="25000"/>
                  </a:schemeClr>
                </a:gs>
                <a:gs pos="61000">
                  <a:schemeClr val="bg2">
                    <a:lumMod val="10000"/>
                  </a:schemeClr>
                </a:gs>
              </a:gsLst>
              <a:path path="circle">
                <a:fillToRect l="50000" t="50000" r="50000" b="50000"/>
              </a:path>
              <a:tileRect/>
            </a:gradFill>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dirty="0"/>
            </a:p>
          </p:txBody>
        </p:sp>
        <p:sp>
          <p:nvSpPr>
            <p:cNvPr id="126" name="Oval 125"/>
            <p:cNvSpPr/>
            <p:nvPr/>
          </p:nvSpPr>
          <p:spPr>
            <a:xfrm>
              <a:off x="2007394" y="2205038"/>
              <a:ext cx="714375" cy="7143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7" name="Oval 126"/>
            <p:cNvSpPr/>
            <p:nvPr/>
          </p:nvSpPr>
          <p:spPr>
            <a:xfrm>
              <a:off x="2424113" y="1431131"/>
              <a:ext cx="714375" cy="7143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28" name="Oval 127"/>
            <p:cNvSpPr/>
            <p:nvPr/>
          </p:nvSpPr>
          <p:spPr>
            <a:xfrm>
              <a:off x="2900363" y="2205038"/>
              <a:ext cx="714375" cy="7143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29" name="TextBox 128"/>
            <p:cNvSpPr txBox="1"/>
            <p:nvPr/>
          </p:nvSpPr>
          <p:spPr>
            <a:xfrm>
              <a:off x="2605053" y="1554165"/>
              <a:ext cx="294113" cy="357185"/>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30" name="Freeform 129"/>
            <p:cNvSpPr/>
            <p:nvPr/>
          </p:nvSpPr>
          <p:spPr>
            <a:xfrm>
              <a:off x="2660698" y="2530475"/>
              <a:ext cx="302059" cy="150815"/>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1" name="Freeform 130"/>
            <p:cNvSpPr/>
            <p:nvPr/>
          </p:nvSpPr>
          <p:spPr>
            <a:xfrm>
              <a:off x="2930961" y="2006600"/>
              <a:ext cx="206672" cy="26194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2" name="Freeform 131"/>
            <p:cNvSpPr/>
            <p:nvPr/>
          </p:nvSpPr>
          <p:spPr>
            <a:xfrm>
              <a:off x="2374537" y="2030415"/>
              <a:ext cx="230516" cy="238125"/>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33" name="TextBox 132"/>
            <p:cNvSpPr txBox="1"/>
            <p:nvPr/>
          </p:nvSpPr>
          <p:spPr>
            <a:xfrm>
              <a:off x="2183763" y="2324100"/>
              <a:ext cx="302059" cy="357190"/>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grpSp>
      <p:sp>
        <p:nvSpPr>
          <p:cNvPr id="135" name="Rectangle 134"/>
          <p:cNvSpPr/>
          <p:nvPr/>
        </p:nvSpPr>
        <p:spPr>
          <a:xfrm>
            <a:off x="4800600" y="3462338"/>
            <a:ext cx="258763" cy="61912"/>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137" name="Oval 136"/>
          <p:cNvSpPr/>
          <p:nvPr/>
        </p:nvSpPr>
        <p:spPr>
          <a:xfrm>
            <a:off x="4897279" y="3355181"/>
            <a:ext cx="142875" cy="1428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38" name="Oval 137"/>
          <p:cNvSpPr/>
          <p:nvPr/>
        </p:nvSpPr>
        <p:spPr>
          <a:xfrm>
            <a:off x="5343525" y="2971800"/>
            <a:ext cx="142875" cy="1428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39" name="Oval 138"/>
          <p:cNvSpPr/>
          <p:nvPr/>
        </p:nvSpPr>
        <p:spPr>
          <a:xfrm>
            <a:off x="4648200" y="1828800"/>
            <a:ext cx="142875" cy="1428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40" name="TextBox 139"/>
          <p:cNvSpPr txBox="1"/>
          <p:nvPr/>
        </p:nvSpPr>
        <p:spPr>
          <a:xfrm>
            <a:off x="5016500" y="3224213"/>
            <a:ext cx="58738" cy="71437"/>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41" name="Freeform 140"/>
          <p:cNvSpPr/>
          <p:nvPr/>
        </p:nvSpPr>
        <p:spPr>
          <a:xfrm>
            <a:off x="5257800" y="3505200"/>
            <a:ext cx="58738" cy="3016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2" name="Freeform 141"/>
          <p:cNvSpPr/>
          <p:nvPr/>
        </p:nvSpPr>
        <p:spPr>
          <a:xfrm>
            <a:off x="5410200" y="3276600"/>
            <a:ext cx="41275" cy="50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3" name="Freeform 142"/>
          <p:cNvSpPr/>
          <p:nvPr/>
        </p:nvSpPr>
        <p:spPr>
          <a:xfrm>
            <a:off x="5029200" y="3200400"/>
            <a:ext cx="44450" cy="4921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44" name="TextBox 143"/>
          <p:cNvSpPr txBox="1"/>
          <p:nvPr/>
        </p:nvSpPr>
        <p:spPr>
          <a:xfrm>
            <a:off x="4876800" y="3505200"/>
            <a:ext cx="58738" cy="71438"/>
          </a:xfrm>
          <a:prstGeom prst="rect">
            <a:avLst/>
          </a:prstGeom>
        </p:spPr>
        <p:txBody>
          <a:bodyPr anchor="ctr"/>
          <a:lstStyle/>
          <a:p>
            <a:pPr fontAlgn="auto">
              <a:spcAft>
                <a:spcPts val="0"/>
              </a:spcAft>
              <a:defRPr/>
            </a:pPr>
            <a:endParaRPr lang="en-US" sz="3200" dirty="0">
              <a:ln w="18415" cmpd="sng">
                <a:solidFill>
                  <a:srgbClr val="FFFFFF"/>
                </a:solidFill>
                <a:prstDash val="solid"/>
              </a:ln>
              <a:solidFill>
                <a:srgbClr val="FFFFFF"/>
              </a:solidFill>
              <a:effectLst>
                <a:glow rad="101600">
                  <a:schemeClr val="tx1">
                    <a:alpha val="75000"/>
                  </a:schemeClr>
                </a:glow>
                <a:outerShdw blurRad="63500" dir="3600000" algn="tl" rotWithShape="0">
                  <a:srgbClr val="000000">
                    <a:alpha val="70000"/>
                  </a:srgbClr>
                </a:outerShdw>
              </a:effectLst>
              <a:latin typeface="Arial"/>
              <a:ea typeface="+mj-ea"/>
              <a:cs typeface="Arial"/>
            </a:endParaRPr>
          </a:p>
        </p:txBody>
      </p:sp>
      <p:sp>
        <p:nvSpPr>
          <p:cNvPr id="161" name="Oval 160"/>
          <p:cNvSpPr/>
          <p:nvPr/>
        </p:nvSpPr>
        <p:spPr>
          <a:xfrm>
            <a:off x="4114800" y="2752725"/>
            <a:ext cx="142875" cy="1428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62" name="Oval 161"/>
          <p:cNvSpPr/>
          <p:nvPr/>
        </p:nvSpPr>
        <p:spPr>
          <a:xfrm>
            <a:off x="4322921" y="2209800"/>
            <a:ext cx="142875" cy="1428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63" name="Oval 162"/>
          <p:cNvSpPr/>
          <p:nvPr/>
        </p:nvSpPr>
        <p:spPr>
          <a:xfrm>
            <a:off x="4733925" y="2905125"/>
            <a:ext cx="142875" cy="1428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64" name="Freeform 163"/>
          <p:cNvSpPr/>
          <p:nvPr/>
        </p:nvSpPr>
        <p:spPr>
          <a:xfrm>
            <a:off x="4475163" y="2667000"/>
            <a:ext cx="60325" cy="3016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65" name="Freeform 164"/>
          <p:cNvSpPr/>
          <p:nvPr/>
        </p:nvSpPr>
        <p:spPr>
          <a:xfrm>
            <a:off x="4800600" y="2362200"/>
            <a:ext cx="41275" cy="50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66" name="Freeform 165"/>
          <p:cNvSpPr/>
          <p:nvPr/>
        </p:nvSpPr>
        <p:spPr>
          <a:xfrm>
            <a:off x="4114800" y="2465388"/>
            <a:ext cx="44450" cy="49212"/>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67" name="Oval 166"/>
          <p:cNvSpPr/>
          <p:nvPr/>
        </p:nvSpPr>
        <p:spPr>
          <a:xfrm>
            <a:off x="5135404" y="2593181"/>
            <a:ext cx="142875" cy="142875"/>
          </a:xfrm>
          <a:prstGeom prst="ellipse">
            <a:avLst/>
          </a:prstGeom>
          <a:gradFill flip="none" rotWithShape="1">
            <a:gsLst>
              <a:gs pos="0">
                <a:schemeClr val="accent3">
                  <a:lumMod val="60000"/>
                  <a:lumOff val="40000"/>
                </a:schemeClr>
              </a:gs>
              <a:gs pos="66000">
                <a:srgbClr val="0000FF"/>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68" name="Oval 167"/>
          <p:cNvSpPr/>
          <p:nvPr/>
        </p:nvSpPr>
        <p:spPr>
          <a:xfrm>
            <a:off x="5029200" y="2143125"/>
            <a:ext cx="142875" cy="142875"/>
          </a:xfrm>
          <a:prstGeom prst="ellipse">
            <a:avLst/>
          </a:prstGeom>
          <a:gradFill flip="none" rotWithShape="1">
            <a:gsLst>
              <a:gs pos="0">
                <a:schemeClr val="accent1">
                  <a:lumMod val="60000"/>
                  <a:lumOff val="40000"/>
                </a:schemeClr>
              </a:gs>
              <a:gs pos="60000">
                <a:srgbClr val="FF0000"/>
              </a:gs>
            </a:gsLst>
            <a:path path="circle">
              <a:fillToRect l="50000" t="50000" r="50000" b="50000"/>
            </a:path>
            <a:tileRect/>
          </a:gradFill>
          <a:ln>
            <a:noFill/>
          </a:ln>
          <a:effectLst/>
          <a:scene3d>
            <a:camera prst="orthographicFront" fov="0">
              <a:rot lat="0" lon="0" rev="0"/>
            </a:camera>
            <a:lightRig rig="brightRoom" dir="tl">
              <a:rot lat="0" lon="0" rev="8700000"/>
            </a:lightRig>
          </a:scene3d>
          <a:sp3d>
            <a:bevelT w="152400"/>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2500" dirty="0"/>
          </a:p>
          <a:p>
            <a:pPr algn="ctr" fontAlgn="auto">
              <a:spcBef>
                <a:spcPts val="0"/>
              </a:spcBef>
              <a:spcAft>
                <a:spcPts val="0"/>
              </a:spcAft>
              <a:defRPr/>
            </a:pPr>
            <a:endParaRPr lang="en-US" sz="2500" dirty="0"/>
          </a:p>
        </p:txBody>
      </p:sp>
      <p:sp>
        <p:nvSpPr>
          <p:cNvPr id="169" name="Oval 168"/>
          <p:cNvSpPr/>
          <p:nvPr/>
        </p:nvSpPr>
        <p:spPr>
          <a:xfrm>
            <a:off x="5724525" y="2819400"/>
            <a:ext cx="142875" cy="142875"/>
          </a:xfrm>
          <a:prstGeom prst="ellipse">
            <a:avLst/>
          </a:prstGeom>
          <a:gradFill flip="none" rotWithShape="1">
            <a:gsLst>
              <a:gs pos="66000">
                <a:srgbClr val="008000"/>
              </a:gs>
              <a:gs pos="0">
                <a:schemeClr val="accent4">
                  <a:lumMod val="60000"/>
                  <a:lumOff val="40000"/>
                </a:schemeClr>
              </a:gs>
            </a:gsLst>
            <a:path path="circle">
              <a:fillToRect l="50000" t="50000" r="50000" b="50000"/>
            </a:path>
            <a:tileRect/>
          </a:gradFill>
          <a:ln>
            <a:noFill/>
          </a:ln>
          <a:effectLst/>
          <a:scene3d>
            <a:camera prst="orthographicFront" fov="0">
              <a:rot lat="0" lon="0" rev="0"/>
            </a:camera>
            <a:lightRig rig="brightRoom" dir="tl">
              <a:rot lat="0" lon="0" rev="8700000"/>
            </a:lightRig>
          </a:scene3d>
          <a:sp3d>
            <a:contourClr>
              <a:schemeClr val="accent4">
                <a:tint val="70000"/>
              </a:schemeClr>
            </a:contourClr>
          </a:sp3d>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p:txBody>
      </p:sp>
      <p:sp>
        <p:nvSpPr>
          <p:cNvPr id="170" name="Freeform 169"/>
          <p:cNvSpPr/>
          <p:nvPr/>
        </p:nvSpPr>
        <p:spPr>
          <a:xfrm>
            <a:off x="5495925" y="2743200"/>
            <a:ext cx="58738" cy="30163"/>
          </a:xfrm>
          <a:custGeom>
            <a:avLst/>
            <a:gdLst>
              <a:gd name="connsiteX0" fmla="*/ 0 w 285245"/>
              <a:gd name="connsiteY0" fmla="*/ 176635 h 190219"/>
              <a:gd name="connsiteX1" fmla="*/ 27166 w 285245"/>
              <a:gd name="connsiteY1" fmla="*/ 6841 h 190219"/>
              <a:gd name="connsiteX2" fmla="*/ 88290 w 285245"/>
              <a:gd name="connsiteY2" fmla="*/ 176635 h 190219"/>
              <a:gd name="connsiteX3" fmla="*/ 129039 w 285245"/>
              <a:gd name="connsiteY3" fmla="*/ 49 h 190219"/>
              <a:gd name="connsiteX4" fmla="*/ 190163 w 285245"/>
              <a:gd name="connsiteY4" fmla="*/ 190219 h 190219"/>
              <a:gd name="connsiteX5" fmla="*/ 230913 w 285245"/>
              <a:gd name="connsiteY5" fmla="*/ 49 h 190219"/>
              <a:gd name="connsiteX6" fmla="*/ 285245 w 285245"/>
              <a:gd name="connsiteY6" fmla="*/ 169843 h 19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45" h="190219">
                <a:moveTo>
                  <a:pt x="0" y="176635"/>
                </a:moveTo>
                <a:cubicBezTo>
                  <a:pt x="6225" y="91738"/>
                  <a:pt x="12451" y="6841"/>
                  <a:pt x="27166" y="6841"/>
                </a:cubicBezTo>
                <a:cubicBezTo>
                  <a:pt x="41881" y="6841"/>
                  <a:pt x="71311" y="177767"/>
                  <a:pt x="88290" y="176635"/>
                </a:cubicBezTo>
                <a:cubicBezTo>
                  <a:pt x="105269" y="175503"/>
                  <a:pt x="112060" y="-2215"/>
                  <a:pt x="129039" y="49"/>
                </a:cubicBezTo>
                <a:cubicBezTo>
                  <a:pt x="146018" y="2313"/>
                  <a:pt x="173184" y="190219"/>
                  <a:pt x="190163" y="190219"/>
                </a:cubicBezTo>
                <a:cubicBezTo>
                  <a:pt x="207142" y="190219"/>
                  <a:pt x="215066" y="3445"/>
                  <a:pt x="230913" y="49"/>
                </a:cubicBezTo>
                <a:cubicBezTo>
                  <a:pt x="246760" y="-3347"/>
                  <a:pt x="285245" y="169843"/>
                  <a:pt x="285245" y="169843"/>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71" name="Freeform 170"/>
          <p:cNvSpPr/>
          <p:nvPr/>
        </p:nvSpPr>
        <p:spPr>
          <a:xfrm>
            <a:off x="5648325" y="2514600"/>
            <a:ext cx="41275" cy="50800"/>
          </a:xfrm>
          <a:custGeom>
            <a:avLst/>
            <a:gdLst>
              <a:gd name="connsiteX0" fmla="*/ 0 w 225244"/>
              <a:gd name="connsiteY0" fmla="*/ 36970 h 293896"/>
              <a:gd name="connsiteX1" fmla="*/ 156206 w 225244"/>
              <a:gd name="connsiteY1" fmla="*/ 3011 h 293896"/>
              <a:gd name="connsiteX2" fmla="*/ 61124 w 225244"/>
              <a:gd name="connsiteY2" fmla="*/ 104888 h 293896"/>
              <a:gd name="connsiteX3" fmla="*/ 196955 w 225244"/>
              <a:gd name="connsiteY3" fmla="*/ 98096 h 293896"/>
              <a:gd name="connsiteX4" fmla="*/ 101873 w 225244"/>
              <a:gd name="connsiteY4" fmla="*/ 213556 h 293896"/>
              <a:gd name="connsiteX5" fmla="*/ 224122 w 225244"/>
              <a:gd name="connsiteY5" fmla="*/ 186389 h 293896"/>
              <a:gd name="connsiteX6" fmla="*/ 162997 w 225244"/>
              <a:gd name="connsiteY6" fmla="*/ 288266 h 293896"/>
              <a:gd name="connsiteX7" fmla="*/ 169789 w 225244"/>
              <a:gd name="connsiteY7" fmla="*/ 281474 h 2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44" h="293896">
                <a:moveTo>
                  <a:pt x="0" y="36970"/>
                </a:moveTo>
                <a:cubicBezTo>
                  <a:pt x="73009" y="14330"/>
                  <a:pt x="146019" y="-8309"/>
                  <a:pt x="156206" y="3011"/>
                </a:cubicBezTo>
                <a:cubicBezTo>
                  <a:pt x="166393" y="14331"/>
                  <a:pt x="54333" y="89041"/>
                  <a:pt x="61124" y="104888"/>
                </a:cubicBezTo>
                <a:cubicBezTo>
                  <a:pt x="67915" y="120735"/>
                  <a:pt x="190164" y="79985"/>
                  <a:pt x="196955" y="98096"/>
                </a:cubicBezTo>
                <a:cubicBezTo>
                  <a:pt x="203747" y="116207"/>
                  <a:pt x="97345" y="198841"/>
                  <a:pt x="101873" y="213556"/>
                </a:cubicBezTo>
                <a:cubicBezTo>
                  <a:pt x="106401" y="228271"/>
                  <a:pt x="213935" y="173937"/>
                  <a:pt x="224122" y="186389"/>
                </a:cubicBezTo>
                <a:cubicBezTo>
                  <a:pt x="234309" y="198841"/>
                  <a:pt x="172052" y="272419"/>
                  <a:pt x="162997" y="288266"/>
                </a:cubicBezTo>
                <a:cubicBezTo>
                  <a:pt x="153942" y="304113"/>
                  <a:pt x="169789" y="281474"/>
                  <a:pt x="169789" y="281474"/>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72" name="Freeform 171"/>
          <p:cNvSpPr/>
          <p:nvPr/>
        </p:nvSpPr>
        <p:spPr>
          <a:xfrm>
            <a:off x="5267325" y="2438400"/>
            <a:ext cx="44450" cy="49213"/>
          </a:xfrm>
          <a:custGeom>
            <a:avLst/>
            <a:gdLst>
              <a:gd name="connsiteX0" fmla="*/ 129667 w 279082"/>
              <a:gd name="connsiteY0" fmla="*/ 274804 h 274804"/>
              <a:gd name="connsiteX1" fmla="*/ 627 w 279082"/>
              <a:gd name="connsiteY1" fmla="*/ 166136 h 274804"/>
              <a:gd name="connsiteX2" fmla="*/ 177208 w 279082"/>
              <a:gd name="connsiteY2" fmla="*/ 193303 h 274804"/>
              <a:gd name="connsiteX3" fmla="*/ 61752 w 279082"/>
              <a:gd name="connsiteY3" fmla="*/ 84634 h 274804"/>
              <a:gd name="connsiteX4" fmla="*/ 224749 w 279082"/>
              <a:gd name="connsiteY4" fmla="*/ 118593 h 274804"/>
              <a:gd name="connsiteX5" fmla="*/ 122876 w 279082"/>
              <a:gd name="connsiteY5" fmla="*/ 3133 h 274804"/>
              <a:gd name="connsiteX6" fmla="*/ 279082 w 279082"/>
              <a:gd name="connsiteY6" fmla="*/ 30300 h 2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082" h="274804">
                <a:moveTo>
                  <a:pt x="129667" y="274804"/>
                </a:moveTo>
                <a:cubicBezTo>
                  <a:pt x="61185" y="227262"/>
                  <a:pt x="-7297" y="179720"/>
                  <a:pt x="627" y="166136"/>
                </a:cubicBezTo>
                <a:cubicBezTo>
                  <a:pt x="8551" y="152552"/>
                  <a:pt x="167021" y="206887"/>
                  <a:pt x="177208" y="193303"/>
                </a:cubicBezTo>
                <a:cubicBezTo>
                  <a:pt x="187395" y="179719"/>
                  <a:pt x="53829" y="97086"/>
                  <a:pt x="61752" y="84634"/>
                </a:cubicBezTo>
                <a:cubicBezTo>
                  <a:pt x="69675" y="72182"/>
                  <a:pt x="214562" y="132177"/>
                  <a:pt x="224749" y="118593"/>
                </a:cubicBezTo>
                <a:cubicBezTo>
                  <a:pt x="234936" y="105009"/>
                  <a:pt x="113821" y="17848"/>
                  <a:pt x="122876" y="3133"/>
                </a:cubicBezTo>
                <a:cubicBezTo>
                  <a:pt x="131931" y="-11582"/>
                  <a:pt x="279082" y="30300"/>
                  <a:pt x="279082" y="30300"/>
                </a:cubicBezTo>
              </a:path>
            </a:pathLst>
          </a:custGeom>
          <a:ln w="38100" cmpd="sng"/>
          <a:effectLst/>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a:p>
        </p:txBody>
      </p:sp>
      <p:sp>
        <p:nvSpPr>
          <p:cNvPr id="173" name="TextBox 172"/>
          <p:cNvSpPr txBox="1"/>
          <p:nvPr/>
        </p:nvSpPr>
        <p:spPr>
          <a:xfrm>
            <a:off x="1752600" y="1828800"/>
            <a:ext cx="685800" cy="990600"/>
          </a:xfrm>
          <a:prstGeom prst="rect">
            <a:avLst/>
          </a:prstGeom>
        </p:spPr>
        <p:txBody>
          <a:bodyPr wrap="none" anchor="ctr">
            <a:normAutofit/>
          </a:bodyPr>
          <a:lstStyle/>
          <a:p>
            <a:pPr algn="ctr" fontAlgn="auto">
              <a:spcAft>
                <a:spcPts val="0"/>
              </a:spcAft>
              <a:defRPr/>
            </a:pPr>
            <a:r>
              <a:rPr lang="en-US" dirty="0">
                <a:latin typeface="Arial"/>
                <a:ea typeface="+mj-ea"/>
                <a:cs typeface="Arial"/>
              </a:rPr>
              <a:t>Early</a:t>
            </a:r>
            <a:r>
              <a:rPr lang="en-US" sz="1600" dirty="0">
                <a:latin typeface="Arial"/>
                <a:ea typeface="+mj-ea"/>
                <a:cs typeface="Arial"/>
              </a:rPr>
              <a:t> </a:t>
            </a:r>
          </a:p>
          <a:p>
            <a:pPr algn="ctr" fontAlgn="auto">
              <a:spcAft>
                <a:spcPts val="0"/>
              </a:spcAft>
              <a:defRPr/>
            </a:pPr>
            <a:r>
              <a:rPr lang="en-US" dirty="0">
                <a:latin typeface="Arial"/>
                <a:ea typeface="+mj-ea"/>
                <a:cs typeface="Arial"/>
              </a:rPr>
              <a:t>Universe</a:t>
            </a:r>
          </a:p>
        </p:txBody>
      </p:sp>
      <p:sp>
        <p:nvSpPr>
          <p:cNvPr id="3" name="TextBox 2"/>
          <p:cNvSpPr txBox="1"/>
          <p:nvPr/>
        </p:nvSpPr>
        <p:spPr>
          <a:xfrm>
            <a:off x="1520825" y="280988"/>
            <a:ext cx="914400" cy="914400"/>
          </a:xfrm>
          <a:prstGeom prst="rect">
            <a:avLst/>
          </a:prstGeom>
        </p:spPr>
        <p:txBody>
          <a:bodyPr wrap="none" anchor="ctr">
            <a:normAutofit/>
          </a:bodyPr>
          <a:lstStyle/>
          <a:p>
            <a:pPr fontAlgn="auto">
              <a:spcAft>
                <a:spcPts val="0"/>
              </a:spcAft>
              <a:defRPr/>
            </a:pPr>
            <a:endParaRPr lang="en-US" sz="2400" dirty="0">
              <a:latin typeface="Perpetua" pitchFamily="18" charset="0"/>
              <a:ea typeface="+mj-ea"/>
              <a:cs typeface="+mj-cs"/>
            </a:endParaRPr>
          </a:p>
        </p:txBody>
      </p:sp>
      <p:sp>
        <p:nvSpPr>
          <p:cNvPr id="5" name="TextBox 4"/>
          <p:cNvSpPr txBox="1"/>
          <p:nvPr/>
        </p:nvSpPr>
        <p:spPr>
          <a:xfrm>
            <a:off x="6400800" y="2133600"/>
            <a:ext cx="27432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noProof="0" dirty="0" smtClean="0">
                <a:ln>
                  <a:noFill/>
                </a:ln>
                <a:solidFill>
                  <a:schemeClr val="tx1"/>
                </a:solidFill>
                <a:effectLst/>
                <a:uLnTx/>
                <a:uFillTx/>
                <a:latin typeface="Arial"/>
                <a:ea typeface="+mj-ea"/>
                <a:cs typeface="Arial"/>
              </a:rPr>
              <a:t>175 MeV = 2 x 10</a:t>
            </a:r>
            <a:r>
              <a:rPr kumimoji="0" lang="en-US" sz="1600" b="0" i="0" u="none" strike="noStrike" kern="1200" cap="none" spc="0" normalizeH="0" baseline="30000" noProof="0" dirty="0" smtClean="0">
                <a:ln>
                  <a:noFill/>
                </a:ln>
                <a:solidFill>
                  <a:schemeClr val="tx1"/>
                </a:solidFill>
                <a:effectLst/>
                <a:uLnTx/>
                <a:uFillTx/>
                <a:latin typeface="Arial"/>
                <a:ea typeface="+mj-ea"/>
                <a:cs typeface="Arial"/>
              </a:rPr>
              <a:t>12</a:t>
            </a:r>
            <a:r>
              <a:rPr kumimoji="0" lang="en-US" sz="1600" b="0" i="0" u="none" strike="noStrike" kern="1200" cap="none" spc="0" normalizeH="0" noProof="0" dirty="0" smtClean="0">
                <a:ln>
                  <a:noFill/>
                </a:ln>
                <a:solidFill>
                  <a:schemeClr val="tx1"/>
                </a:solidFill>
                <a:effectLst/>
                <a:uLnTx/>
                <a:uFillTx/>
                <a:latin typeface="Arial"/>
                <a:ea typeface="+mj-ea"/>
                <a:cs typeface="Arial"/>
              </a:rPr>
              <a:t> K</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6" name="TextBox 5"/>
          <p:cNvSpPr txBox="1"/>
          <p:nvPr/>
        </p:nvSpPr>
        <p:spPr>
          <a:xfrm>
            <a:off x="2438400" y="4191000"/>
            <a:ext cx="1905000" cy="609600"/>
          </a:xfrm>
          <a:prstGeom prst="rect">
            <a:avLst/>
          </a:prstGeom>
          <a:solidFill>
            <a:schemeClr val="bg1"/>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Hadron gas</a:t>
            </a:r>
          </a:p>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 (protons, neutrons)</a:t>
            </a:r>
          </a:p>
        </p:txBody>
      </p:sp>
      <p:sp>
        <p:nvSpPr>
          <p:cNvPr id="101" name="TextBox 100"/>
          <p:cNvSpPr txBox="1"/>
          <p:nvPr/>
        </p:nvSpPr>
        <p:spPr>
          <a:xfrm>
            <a:off x="533400" y="2743200"/>
            <a:ext cx="914400" cy="457200"/>
          </a:xfrm>
          <a:prstGeom prst="rect">
            <a:avLst/>
          </a:prstGeom>
          <a:solidFill>
            <a:srgbClr val="FFFFFF"/>
          </a:solidFill>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noProof="0" dirty="0" smtClean="0">
                <a:ln>
                  <a:noFill/>
                </a:ln>
                <a:solidFill>
                  <a:schemeClr val="tx1"/>
                </a:solidFill>
                <a:effectLst/>
                <a:uLnTx/>
                <a:uFillTx/>
                <a:latin typeface="Arial"/>
                <a:ea typeface="+mj-ea"/>
                <a:cs typeface="Arial"/>
              </a:rPr>
              <a:t>175 MeV</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23" name="TextBox 122"/>
          <p:cNvSpPr txBox="1"/>
          <p:nvPr/>
        </p:nvSpPr>
        <p:spPr>
          <a:xfrm>
            <a:off x="3200400" y="2971800"/>
            <a:ext cx="1447800" cy="533400"/>
          </a:xfrm>
          <a:prstGeom prst="rect">
            <a:avLst/>
          </a:prstGeom>
          <a:solidFill>
            <a:srgbClr val="FFFFFF"/>
          </a:solidFill>
        </p:spPr>
        <p:txBody>
          <a:bodyPr vert="horz" wrap="square" lIns="91440" tIns="45720" rIns="91440" bIns="45720" rtlCol="0" anchor="ctr">
            <a:normAutofit fontScale="9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Quark Gluon Plasma</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4" name="TextBox 3"/>
          <p:cNvSpPr txBox="1"/>
          <p:nvPr/>
        </p:nvSpPr>
        <p:spPr>
          <a:xfrm>
            <a:off x="3733800" y="3276600"/>
            <a:ext cx="990600" cy="5334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b="0" i="0" u="none" strike="noStrike" kern="1200" cap="none" spc="0" normalizeH="0" baseline="0" noProof="0" dirty="0" smtClean="0">
                <a:ln>
                  <a:noFill/>
                </a:ln>
                <a:solidFill>
                  <a:schemeClr val="tx1"/>
                </a:solidFill>
                <a:effectLst/>
                <a:uLnTx/>
                <a:uFillTx/>
                <a:latin typeface="Arial"/>
                <a:ea typeface="+mj-ea"/>
                <a:cs typeface="Arial"/>
              </a:rPr>
              <a:t>(QGP)</a:t>
            </a:r>
          </a:p>
        </p:txBody>
      </p:sp>
      <p:sp>
        <p:nvSpPr>
          <p:cNvPr id="134" name="TextBox 133"/>
          <p:cNvSpPr txBox="1"/>
          <p:nvPr/>
        </p:nvSpPr>
        <p:spPr>
          <a:xfrm>
            <a:off x="5791200" y="4572000"/>
            <a:ext cx="2209800" cy="533400"/>
          </a:xfrm>
          <a:prstGeom prst="rect">
            <a:avLst/>
          </a:prstGeom>
          <a:solidFill>
            <a:srgbClr val="FFFFFF"/>
          </a:solidFill>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Neutron Stars</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cxnSp>
        <p:nvCxnSpPr>
          <p:cNvPr id="9" name="Straight Arrow Connector 8"/>
          <p:cNvCxnSpPr/>
          <p:nvPr/>
        </p:nvCxnSpPr>
        <p:spPr>
          <a:xfrm>
            <a:off x="6019800" y="5105400"/>
            <a:ext cx="12954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6" name="TextBox 135"/>
          <p:cNvSpPr txBox="1"/>
          <p:nvPr/>
        </p:nvSpPr>
        <p:spPr>
          <a:xfrm>
            <a:off x="4876800" y="5943600"/>
            <a:ext cx="762000" cy="304800"/>
          </a:xfrm>
          <a:prstGeom prst="rect">
            <a:avLst/>
          </a:prstGeom>
          <a:solidFill>
            <a:srgbClr val="FFFFFF"/>
          </a:solidFill>
        </p:spPr>
        <p:txBody>
          <a:bodyPr vert="horz" wrap="none" lIns="91440" tIns="45720" rIns="91440" bIns="45720" rtlCol="0" anchor="ctr">
            <a:normAutofit fontScale="92500"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noProof="0" dirty="0" smtClean="0">
                <a:ln>
                  <a:noFill/>
                </a:ln>
                <a:solidFill>
                  <a:schemeClr val="tx1"/>
                </a:solidFill>
                <a:effectLst/>
                <a:uLnTx/>
                <a:uFillTx/>
                <a:latin typeface="Arial"/>
                <a:ea typeface="+mj-ea"/>
                <a:cs typeface="Arial"/>
              </a:rPr>
              <a:t>1 </a:t>
            </a:r>
            <a:r>
              <a:rPr kumimoji="0" lang="en-US" sz="1600" b="0" i="0" u="none" strike="noStrike" kern="1200" cap="none" spc="0" normalizeH="0" noProof="0" dirty="0" err="1" smtClean="0">
                <a:ln>
                  <a:noFill/>
                </a:ln>
                <a:solidFill>
                  <a:schemeClr val="tx1"/>
                </a:solidFill>
                <a:effectLst/>
                <a:uLnTx/>
                <a:uFillTx/>
                <a:latin typeface="Arial"/>
                <a:ea typeface="+mj-ea"/>
                <a:cs typeface="Arial"/>
              </a:rPr>
              <a:t>GeV</a:t>
            </a:r>
            <a:endParaRPr kumimoji="0" lang="en-US" sz="1600"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45" name="TextBox 144"/>
          <p:cNvSpPr txBox="1"/>
          <p:nvPr/>
        </p:nvSpPr>
        <p:spPr>
          <a:xfrm>
            <a:off x="1905000" y="5867400"/>
            <a:ext cx="2895600" cy="381000"/>
          </a:xfrm>
          <a:prstGeom prst="rect">
            <a:avLst/>
          </a:prstGeom>
          <a:solidFill>
            <a:srgbClr val="FFFFFF"/>
          </a:solidFill>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err="1" smtClean="0">
                <a:latin typeface="Arial"/>
                <a:ea typeface="+mj-ea"/>
                <a:cs typeface="Arial"/>
              </a:rPr>
              <a:t>Baryochemical</a:t>
            </a:r>
            <a:r>
              <a:rPr lang="en-US" dirty="0" smtClean="0">
                <a:latin typeface="Arial"/>
                <a:ea typeface="+mj-ea"/>
                <a:cs typeface="Arial"/>
              </a:rPr>
              <a:t> Potential</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46" name="TextBox 145"/>
          <p:cNvSpPr txBox="1"/>
          <p:nvPr/>
        </p:nvSpPr>
        <p:spPr>
          <a:xfrm>
            <a:off x="990600" y="3581400"/>
            <a:ext cx="457200" cy="1600200"/>
          </a:xfrm>
          <a:prstGeom prst="rect">
            <a:avLst/>
          </a:prstGeom>
          <a:solidFill>
            <a:srgbClr val="FFFFFF"/>
          </a:solidFill>
        </p:spPr>
        <p:txBody>
          <a:bodyPr vert="vert270" wrap="squar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lang="en-US" dirty="0" smtClean="0">
                <a:latin typeface="Arial"/>
                <a:ea typeface="+mj-ea"/>
                <a:cs typeface="Arial"/>
              </a:rPr>
              <a:t>Temperature</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
        <p:nvSpPr>
          <p:cNvPr id="13" name="TextBox 12"/>
          <p:cNvSpPr txBox="1"/>
          <p:nvPr/>
        </p:nvSpPr>
        <p:spPr>
          <a:xfrm>
            <a:off x="4267200" y="5334000"/>
            <a:ext cx="1905000" cy="304800"/>
          </a:xfrm>
          <a:prstGeom prst="rect">
            <a:avLst/>
          </a:prstGeom>
          <a:solidFill>
            <a:schemeClr val="bg1"/>
          </a:solidFill>
        </p:spPr>
        <p:txBody>
          <a:bodyPr vert="horz" wrap="none" lIns="91440" tIns="45720" rIns="91440" bIns="45720" rtlCol="0" anchor="ctr">
            <a:normAutofit fontScale="92500"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smtClean="0">
                <a:ln>
                  <a:noFill/>
                </a:ln>
                <a:solidFill>
                  <a:schemeClr val="tx1"/>
                </a:solidFill>
                <a:effectLst/>
                <a:uLnTx/>
                <a:uFillTx/>
                <a:latin typeface="Arial"/>
                <a:ea typeface="+mj-ea"/>
                <a:cs typeface="Arial"/>
              </a:rPr>
              <a:t>Normal nuclear matter</a:t>
            </a:r>
          </a:p>
        </p:txBody>
      </p:sp>
      <p:sp>
        <p:nvSpPr>
          <p:cNvPr id="14" name="Snip Same Side Corner Rectangle 13"/>
          <p:cNvSpPr/>
          <p:nvPr/>
        </p:nvSpPr>
        <p:spPr>
          <a:xfrm>
            <a:off x="1600200" y="3429000"/>
            <a:ext cx="1219200" cy="304800"/>
          </a:xfrm>
          <a:prstGeom prst="snip2Same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7" name="TextBox 146"/>
          <p:cNvSpPr txBox="1"/>
          <p:nvPr/>
        </p:nvSpPr>
        <p:spPr>
          <a:xfrm>
            <a:off x="3886200" y="6172200"/>
            <a:ext cx="2895600" cy="381000"/>
          </a:xfrm>
          <a:prstGeom prst="rect">
            <a:avLst/>
          </a:prstGeom>
          <a:solidFill>
            <a:srgbClr val="FFFFFF"/>
          </a:solidFill>
        </p:spPr>
        <p:txBody>
          <a:bodyPr vert="horz" wrap="square" lIns="91440" tIns="45720" rIns="91440" bIns="45720" rtlCol="0" anchor="ctr">
            <a:normAutofit/>
          </a:bodyPr>
          <a:lstStyle/>
          <a:p>
            <a:pPr fontAlgn="auto">
              <a:spcAft>
                <a:spcPts val="0"/>
              </a:spcAft>
            </a:pPr>
            <a:r>
              <a:rPr lang="en-US" dirty="0"/>
              <a:t>∝ </a:t>
            </a:r>
            <a:r>
              <a:rPr lang="en-US" noProof="0" dirty="0" smtClean="0">
                <a:latin typeface="Arial"/>
                <a:ea typeface="+mj-ea"/>
                <a:cs typeface="Arial"/>
              </a:rPr>
              <a:t>Pressure</a:t>
            </a:r>
            <a:endParaRPr kumimoji="0" lang="en-US" b="0" i="0" u="none" strike="noStrike" kern="1200" cap="none" spc="0" normalizeH="0" baseline="0" noProof="0" dirty="0" smtClean="0">
              <a:ln>
                <a:noFill/>
              </a:ln>
              <a:solidFill>
                <a:schemeClr val="tx1"/>
              </a:solidFill>
              <a:effectLst/>
              <a:uLnTx/>
              <a:uFillTx/>
              <a:latin typeface="Arial"/>
              <a:ea typeface="+mj-ea"/>
              <a:cs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ww.PresenterMedia.com - atom molecule">
  <a:themeElements>
    <a:clrScheme name="Custom 1">
      <a:dk1>
        <a:sysClr val="windowText" lastClr="000000"/>
      </a:dk1>
      <a:lt1>
        <a:sysClr val="window" lastClr="FFFFFF"/>
      </a:lt1>
      <a:dk2>
        <a:srgbClr val="323232"/>
      </a:dk2>
      <a:lt2>
        <a:srgbClr val="E3DED1"/>
      </a:lt2>
      <a:accent1>
        <a:srgbClr val="F07F09"/>
      </a:accent1>
      <a:accent2>
        <a:srgbClr val="E7DD3B"/>
      </a:accent2>
      <a:accent3>
        <a:srgbClr val="1B587C"/>
      </a:accent3>
      <a:accent4>
        <a:srgbClr val="7BCD31"/>
      </a:accent4>
      <a:accent5>
        <a:srgbClr val="30C5A0"/>
      </a:accent5>
      <a:accent6>
        <a:srgbClr val="8931BB"/>
      </a:accent6>
      <a:hlink>
        <a:srgbClr val="6B9F25"/>
      </a:hlink>
      <a:folHlink>
        <a:srgbClr val="B26B0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3859DFF-5CB2-4874-AADB-9CD9AD08B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28987</TotalTime>
  <Words>4873</Words>
  <Application>Microsoft Office PowerPoint</Application>
  <PresentationFormat>On-screen Show (4:3)</PresentationFormat>
  <Paragraphs>706</Paragraphs>
  <Slides>48</Slides>
  <Notes>48</Notes>
  <HiddenSlides>4</HiddenSlides>
  <MMClips>3</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www.PresenterMedia.com - atom molecule</vt:lpstr>
      <vt:lpstr>Evidence Behind Quark Gluon Plasma at the Relativistic Heavy Ion Collider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Bill and Anita</dc:creator>
  <cp:lastModifiedBy>Bill and Anita</cp:lastModifiedBy>
  <cp:revision>452</cp:revision>
  <dcterms:modified xsi:type="dcterms:W3CDTF">2015-07-07T00:03:29Z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TC018572849991</vt:lpwstr>
  </property>
</Properties>
</file>